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2" r:id="rId1"/>
  </p:sldMasterIdLst>
  <p:notesMasterIdLst>
    <p:notesMasterId r:id="rId73"/>
  </p:notesMasterIdLst>
  <p:sldIdLst>
    <p:sldId id="261" r:id="rId2"/>
    <p:sldId id="392" r:id="rId3"/>
    <p:sldId id="446" r:id="rId4"/>
    <p:sldId id="401" r:id="rId5"/>
    <p:sldId id="396" r:id="rId6"/>
    <p:sldId id="260" r:id="rId7"/>
    <p:sldId id="269" r:id="rId8"/>
    <p:sldId id="270" r:id="rId9"/>
    <p:sldId id="447" r:id="rId10"/>
    <p:sldId id="346" r:id="rId11"/>
    <p:sldId id="348" r:id="rId12"/>
    <p:sldId id="347" r:id="rId13"/>
    <p:sldId id="448" r:id="rId14"/>
    <p:sldId id="449" r:id="rId15"/>
    <p:sldId id="350" r:id="rId16"/>
    <p:sldId id="352" r:id="rId17"/>
    <p:sldId id="353" r:id="rId18"/>
    <p:sldId id="354" r:id="rId19"/>
    <p:sldId id="450" r:id="rId20"/>
    <p:sldId id="451" r:id="rId21"/>
    <p:sldId id="410" r:id="rId22"/>
    <p:sldId id="411" r:id="rId23"/>
    <p:sldId id="274" r:id="rId24"/>
    <p:sldId id="360" r:id="rId25"/>
    <p:sldId id="452" r:id="rId26"/>
    <p:sldId id="361" r:id="rId27"/>
    <p:sldId id="412" r:id="rId28"/>
    <p:sldId id="362" r:id="rId29"/>
    <p:sldId id="279" r:id="rId30"/>
    <p:sldId id="262" r:id="rId31"/>
    <p:sldId id="263" r:id="rId32"/>
    <p:sldId id="280" r:id="rId33"/>
    <p:sldId id="363" r:id="rId34"/>
    <p:sldId id="456" r:id="rId35"/>
    <p:sldId id="457" r:id="rId36"/>
    <p:sldId id="413" r:id="rId37"/>
    <p:sldId id="414" r:id="rId38"/>
    <p:sldId id="415" r:id="rId39"/>
    <p:sldId id="373" r:id="rId40"/>
    <p:sldId id="374" r:id="rId41"/>
    <p:sldId id="458" r:id="rId42"/>
    <p:sldId id="459" r:id="rId43"/>
    <p:sldId id="375" r:id="rId44"/>
    <p:sldId id="376" r:id="rId45"/>
    <p:sldId id="285" r:id="rId46"/>
    <p:sldId id="286" r:id="rId47"/>
    <p:sldId id="291" r:id="rId48"/>
    <p:sldId id="338" r:id="rId49"/>
    <p:sldId id="264" r:id="rId50"/>
    <p:sldId id="292" r:id="rId51"/>
    <p:sldId id="380" r:id="rId52"/>
    <p:sldId id="444" r:id="rId53"/>
    <p:sldId id="294" r:id="rId54"/>
    <p:sldId id="381" r:id="rId55"/>
    <p:sldId id="421" r:id="rId56"/>
    <p:sldId id="382" r:id="rId57"/>
    <p:sldId id="295" r:id="rId58"/>
    <p:sldId id="424" r:id="rId59"/>
    <p:sldId id="383" r:id="rId60"/>
    <p:sldId id="453" r:id="rId61"/>
    <p:sldId id="454" r:id="rId62"/>
    <p:sldId id="265" r:id="rId63"/>
    <p:sldId id="299" r:id="rId64"/>
    <p:sldId id="423" r:id="rId65"/>
    <p:sldId id="445" r:id="rId66"/>
    <p:sldId id="302" r:id="rId67"/>
    <p:sldId id="385" r:id="rId68"/>
    <p:sldId id="304" r:id="rId69"/>
    <p:sldId id="390" r:id="rId70"/>
    <p:sldId id="391" r:id="rId71"/>
    <p:sldId id="455" r:id="rId72"/>
  </p:sldIdLst>
  <p:sldSz cx="9144000" cy="6858000" type="screen4x3"/>
  <p:notesSz cx="6858000" cy="9144000"/>
  <p:custDataLst>
    <p:tags r:id="rId74"/>
  </p:custDataLst>
  <p:defaultTextStyle>
    <a:defPPr>
      <a:defRPr lang="en-US"/>
    </a:defPPr>
    <a:lvl1pPr algn="l" rtl="0" eaLnBrk="0" fontAlgn="base" hangingPunct="0">
      <a:spcBef>
        <a:spcPct val="0"/>
      </a:spcBef>
      <a:spcAft>
        <a:spcPct val="0"/>
      </a:spcAft>
      <a:defRPr sz="2400" kern="1200">
        <a:solidFill>
          <a:schemeClr val="tx1"/>
        </a:solidFill>
        <a:latin typeface="Calibri"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Calibri"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Calibri"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Calibri"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Calibri"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Calibri"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Calibri"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Calibri"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Calibri"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9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7016"/>
    <a:srgbClr val="F9F9F9"/>
    <a:srgbClr val="4560B7"/>
    <a:srgbClr val="2244C8"/>
    <a:srgbClr val="4E6CC8"/>
    <a:srgbClr val="1F881A"/>
    <a:srgbClr val="00CC66"/>
    <a:srgbClr val="183D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1512" autoAdjust="0"/>
  </p:normalViewPr>
  <p:slideViewPr>
    <p:cSldViewPr>
      <p:cViewPr varScale="1">
        <p:scale>
          <a:sx n="102" d="100"/>
          <a:sy n="102" d="100"/>
        </p:scale>
        <p:origin x="1920" y="176"/>
      </p:cViewPr>
      <p:guideLst>
        <p:guide orient="horz" pos="9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829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B746A712-A782-DD4F-9A19-C07E768593A6}" type="slidenum">
              <a:rPr lang="en-US"/>
              <a:pPr/>
              <a:t>‹#›</a:t>
            </a:fld>
            <a:endParaRPr lang="en-US" dirty="0"/>
          </a:p>
        </p:txBody>
      </p:sp>
    </p:spTree>
    <p:extLst>
      <p:ext uri="{BB962C8B-B14F-4D97-AF65-F5344CB8AC3E}">
        <p14:creationId xmlns:p14="http://schemas.microsoft.com/office/powerpoint/2010/main" val="22371841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charset="0"/>
        <a:ea typeface="ＭＳ Ｐゴシック" pitchFamily="1"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Calibri"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Calibri"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Calibri"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Calibri"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3972" name="Slide Number Placeholder 3"/>
          <p:cNvSpPr>
            <a:spLocks noGrp="1"/>
          </p:cNvSpPr>
          <p:nvPr>
            <p:ph type="sldNum" sz="quarter" idx="5"/>
          </p:nvPr>
        </p:nvSpPr>
        <p:spPr>
          <a:noFill/>
        </p:spPr>
        <p:txBody>
          <a:bodyPr/>
          <a:lstStyle/>
          <a:p>
            <a:fld id="{D76AB252-8764-C14A-930F-275E73664D69}" type="slidenum">
              <a:rPr lang="en-US"/>
              <a:pPr/>
              <a:t>1</a:t>
            </a:fld>
            <a:endParaRPr lang="en-US" dirty="0"/>
          </a:p>
        </p:txBody>
      </p:sp>
    </p:spTree>
    <p:extLst>
      <p:ext uri="{BB962C8B-B14F-4D97-AF65-F5344CB8AC3E}">
        <p14:creationId xmlns:p14="http://schemas.microsoft.com/office/powerpoint/2010/main" val="1653163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6260" name="Slide Number Placeholder 3"/>
          <p:cNvSpPr>
            <a:spLocks noGrp="1"/>
          </p:cNvSpPr>
          <p:nvPr>
            <p:ph type="sldNum" sz="quarter" idx="5"/>
          </p:nvPr>
        </p:nvSpPr>
        <p:spPr>
          <a:noFill/>
        </p:spPr>
        <p:txBody>
          <a:bodyPr/>
          <a:lstStyle/>
          <a:p>
            <a:fld id="{FD5EA73B-6AA1-6241-953C-F0298B0F1E81}" type="slidenum">
              <a:rPr lang="en-US"/>
              <a:pPr/>
              <a:t>11</a:t>
            </a:fld>
            <a:endParaRPr lang="en-US" dirty="0"/>
          </a:p>
        </p:txBody>
      </p:sp>
    </p:spTree>
    <p:extLst>
      <p:ext uri="{BB962C8B-B14F-4D97-AF65-F5344CB8AC3E}">
        <p14:creationId xmlns:p14="http://schemas.microsoft.com/office/powerpoint/2010/main" val="3091109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8308" name="Slide Number Placeholder 3"/>
          <p:cNvSpPr>
            <a:spLocks noGrp="1"/>
          </p:cNvSpPr>
          <p:nvPr>
            <p:ph type="sldNum" sz="quarter" idx="5"/>
          </p:nvPr>
        </p:nvSpPr>
        <p:spPr>
          <a:noFill/>
        </p:spPr>
        <p:txBody>
          <a:bodyPr/>
          <a:lstStyle/>
          <a:p>
            <a:fld id="{E51C99DF-0D3C-0C4C-B0C6-8DD4FCB13F7D}" type="slidenum">
              <a:rPr lang="en-US"/>
              <a:pPr/>
              <a:t>12</a:t>
            </a:fld>
            <a:endParaRPr lang="en-US" dirty="0"/>
          </a:p>
        </p:txBody>
      </p:sp>
    </p:spTree>
    <p:extLst>
      <p:ext uri="{BB962C8B-B14F-4D97-AF65-F5344CB8AC3E}">
        <p14:creationId xmlns:p14="http://schemas.microsoft.com/office/powerpoint/2010/main" val="4067883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Figure</a:t>
            </a:r>
            <a:r>
              <a:rPr lang="en-US" b="1" baseline="0" dirty="0"/>
              <a:t> 13-6: </a:t>
            </a:r>
            <a:r>
              <a:rPr lang="en-US" sz="1200" kern="1200" baseline="0" dirty="0">
                <a:solidFill>
                  <a:schemeClr val="tx1"/>
                </a:solidFill>
                <a:latin typeface="Calibri" charset="0"/>
                <a:ea typeface="ＭＳ Ｐゴシック" pitchFamily="1" charset="-128"/>
                <a:cs typeface="ＭＳ Ｐゴシック" charset="-128"/>
              </a:rPr>
              <a:t>Producing and delivering a single one of each of the products shown here requires the equivalent of at least one and usually many bathtubs full of freshwater, called virtual water. Note: 1 bathtub 5 151 liters (40 gallons).</a:t>
            </a:r>
            <a:endParaRPr lang="en-US" b="1" dirty="0"/>
          </a:p>
        </p:txBody>
      </p:sp>
      <p:sp>
        <p:nvSpPr>
          <p:cNvPr id="4" name="Slide Number Placeholder 3"/>
          <p:cNvSpPr>
            <a:spLocks noGrp="1"/>
          </p:cNvSpPr>
          <p:nvPr>
            <p:ph type="sldNum" sz="quarter" idx="10"/>
          </p:nvPr>
        </p:nvSpPr>
        <p:spPr/>
        <p:txBody>
          <a:bodyPr/>
          <a:lstStyle/>
          <a:p>
            <a:fld id="{B746A712-A782-DD4F-9A19-C07E768593A6}" type="slidenum">
              <a:rPr lang="en-US" smtClean="0"/>
              <a:pPr/>
              <a:t>14</a:t>
            </a:fld>
            <a:endParaRPr lang="en-US" dirty="0"/>
          </a:p>
        </p:txBody>
      </p:sp>
    </p:spTree>
    <p:extLst>
      <p:ext uri="{BB962C8B-B14F-4D97-AF65-F5344CB8AC3E}">
        <p14:creationId xmlns:p14="http://schemas.microsoft.com/office/powerpoint/2010/main" val="1727728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0356" name="Slide Number Placeholder 3"/>
          <p:cNvSpPr>
            <a:spLocks noGrp="1"/>
          </p:cNvSpPr>
          <p:nvPr>
            <p:ph type="sldNum" sz="quarter" idx="5"/>
          </p:nvPr>
        </p:nvSpPr>
        <p:spPr>
          <a:noFill/>
        </p:spPr>
        <p:txBody>
          <a:bodyPr/>
          <a:lstStyle/>
          <a:p>
            <a:fld id="{98DDF22D-15BB-1044-A5A8-106B70FD44BD}" type="slidenum">
              <a:rPr lang="en-US"/>
              <a:pPr/>
              <a:t>15</a:t>
            </a:fld>
            <a:endParaRPr lang="en-US" dirty="0"/>
          </a:p>
        </p:txBody>
      </p:sp>
    </p:spTree>
    <p:extLst>
      <p:ext uri="{BB962C8B-B14F-4D97-AF65-F5344CB8AC3E}">
        <p14:creationId xmlns:p14="http://schemas.microsoft.com/office/powerpoint/2010/main" val="3528578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r>
              <a:rPr b="1" noProof="1">
                <a:solidFill>
                  <a:srgbClr val="221E1F"/>
                </a:solidFill>
                <a:ea typeface="ＭＳ Ｐゴシック" charset="-128"/>
              </a:rPr>
              <a:t>Figure 13</a:t>
            </a:r>
            <a:r>
              <a:rPr lang="en-US" b="1" noProof="1">
                <a:solidFill>
                  <a:srgbClr val="221E1F"/>
                </a:solidFill>
                <a:ea typeface="ＭＳ Ｐゴシック" charset="-128"/>
              </a:rPr>
              <a:t>-8</a:t>
            </a:r>
            <a:r>
              <a:rPr b="1" noProof="1">
                <a:solidFill>
                  <a:srgbClr val="221E1F"/>
                </a:solidFill>
                <a:ea typeface="ＭＳ Ｐゴシック" charset="-128"/>
              </a:rPr>
              <a:t>:</a:t>
            </a:r>
            <a:r>
              <a:rPr noProof="1">
                <a:solidFill>
                  <a:srgbClr val="221E1F"/>
                </a:solidFill>
                <a:ea typeface="ＭＳ Ｐゴシック" charset="-128"/>
              </a:rPr>
              <a:t> </a:t>
            </a:r>
            <a:r>
              <a:rPr lang="en-US" sz="1200" kern="1200" baseline="0" dirty="0">
                <a:solidFill>
                  <a:schemeClr val="tx1"/>
                </a:solidFill>
                <a:latin typeface="Calibri" charset="0"/>
                <a:ea typeface="ＭＳ Ｐゴシック" pitchFamily="1" charset="-128"/>
                <a:cs typeface="ＭＳ Ｐゴシック" charset="-128"/>
              </a:rPr>
              <a:t>This map shows water scarcity hotspots in 17 western states that, by 2025, could face intense conflicts over scarce water needed for urban growth, irrigation, recreation, and wildlife. Question: Which, if any, of these areas are found in the Colorado River basin (Core Case Study)?</a:t>
            </a:r>
            <a:endParaRPr noProof="1">
              <a:solidFill>
                <a:srgbClr val="221E1F"/>
              </a:solidFill>
              <a:latin typeface="Frutiger LT Std 45 Light" charset="0"/>
              <a:ea typeface="ＭＳ Ｐゴシック" charset="-128"/>
            </a:endParaRPr>
          </a:p>
        </p:txBody>
      </p:sp>
      <p:sp>
        <p:nvSpPr>
          <p:cNvPr id="102404" name="Slide Number Placeholder 3"/>
          <p:cNvSpPr>
            <a:spLocks noGrp="1"/>
          </p:cNvSpPr>
          <p:nvPr>
            <p:ph type="sldNum" sz="quarter" idx="5"/>
          </p:nvPr>
        </p:nvSpPr>
        <p:spPr>
          <a:noFill/>
        </p:spPr>
        <p:txBody>
          <a:bodyPr/>
          <a:lstStyle/>
          <a:p>
            <a:fld id="{1C1EE8E7-8B5E-8444-A696-BDF7CF9E843C}" type="slidenum">
              <a:rPr lang="en-US"/>
              <a:pPr/>
              <a:t>16</a:t>
            </a:fld>
            <a:endParaRPr lang="en-US" dirty="0"/>
          </a:p>
        </p:txBody>
      </p:sp>
    </p:spTree>
    <p:extLst>
      <p:ext uri="{BB962C8B-B14F-4D97-AF65-F5344CB8AC3E}">
        <p14:creationId xmlns:p14="http://schemas.microsoft.com/office/powerpoint/2010/main" val="5026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3428" name="Slide Number Placeholder 3"/>
          <p:cNvSpPr>
            <a:spLocks noGrp="1"/>
          </p:cNvSpPr>
          <p:nvPr>
            <p:ph type="sldNum" sz="quarter" idx="5"/>
          </p:nvPr>
        </p:nvSpPr>
        <p:spPr>
          <a:noFill/>
        </p:spPr>
        <p:txBody>
          <a:bodyPr/>
          <a:lstStyle/>
          <a:p>
            <a:fld id="{7F578F0A-C982-D843-8FA3-6BABF1B5FF59}" type="slidenum">
              <a:rPr lang="en-US"/>
              <a:pPr/>
              <a:t>17</a:t>
            </a:fld>
            <a:endParaRPr lang="en-US" dirty="0"/>
          </a:p>
        </p:txBody>
      </p:sp>
    </p:spTree>
    <p:extLst>
      <p:ext uri="{BB962C8B-B14F-4D97-AF65-F5344CB8AC3E}">
        <p14:creationId xmlns:p14="http://schemas.microsoft.com/office/powerpoint/2010/main" val="2319907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r>
              <a:rPr b="1" noProof="1">
                <a:solidFill>
                  <a:srgbClr val="C51322"/>
                </a:solidFill>
                <a:ea typeface="ＭＳ Ｐゴシック" charset="-128"/>
              </a:rPr>
              <a:t>Figure 13</a:t>
            </a:r>
            <a:r>
              <a:rPr lang="en-US" b="1" noProof="1">
                <a:solidFill>
                  <a:srgbClr val="C51322"/>
                </a:solidFill>
                <a:ea typeface="ＭＳ Ｐゴシック" charset="-128"/>
              </a:rPr>
              <a:t>-9</a:t>
            </a:r>
            <a:r>
              <a:rPr b="1" noProof="1">
                <a:solidFill>
                  <a:srgbClr val="C51322"/>
                </a:solidFill>
                <a:ea typeface="ＭＳ Ｐゴシック" charset="-128"/>
              </a:rPr>
              <a:t>:</a:t>
            </a:r>
            <a:r>
              <a:rPr noProof="1">
                <a:solidFill>
                  <a:srgbClr val="C51322"/>
                </a:solidFill>
                <a:ea typeface="ＭＳ Ｐゴシック" charset="-128"/>
              </a:rPr>
              <a:t> </a:t>
            </a:r>
            <a:r>
              <a:rPr lang="en-US" b="1" dirty="0">
                <a:solidFill>
                  <a:srgbClr val="C51322"/>
                </a:solidFill>
                <a:ea typeface="ＭＳ Ｐゴシック" charset="-128"/>
              </a:rPr>
              <a:t>N</a:t>
            </a:r>
            <a:r>
              <a:rPr b="1" noProof="1">
                <a:solidFill>
                  <a:srgbClr val="C51322"/>
                </a:solidFill>
                <a:ea typeface="ＭＳ Ｐゴシック" charset="-128"/>
              </a:rPr>
              <a:t>atural capital degradation. </a:t>
            </a:r>
            <a:r>
              <a:rPr lang="en-US" b="1" baseline="0" noProof="1">
                <a:solidFill>
                  <a:srgbClr val="C51322"/>
                </a:solidFill>
                <a:ea typeface="ＭＳ Ｐゴシック" charset="-128"/>
              </a:rPr>
              <a:t> </a:t>
            </a:r>
            <a:r>
              <a:rPr lang="en-US" sz="1200" kern="1200" baseline="0" dirty="0">
                <a:solidFill>
                  <a:schemeClr val="tx1"/>
                </a:solidFill>
                <a:latin typeface="Calibri" charset="0"/>
                <a:ea typeface="ＭＳ Ｐゴシック" pitchFamily="1" charset="-128"/>
                <a:cs typeface="ＭＳ Ｐゴシック" charset="-128"/>
              </a:rPr>
              <a:t>The world’s major river basins differ in their degree of freshwater scarcity stress (Concept 13-1B). Questions: If you live in a freshwater-stressed area, what signs of stress have you noticed? In what ways, if any, has it affected your life?</a:t>
            </a:r>
            <a:endParaRPr noProof="1">
              <a:solidFill>
                <a:srgbClr val="221E1F"/>
              </a:solidFill>
              <a:ea typeface="ＭＳ Ｐゴシック" charset="-128"/>
            </a:endParaRPr>
          </a:p>
        </p:txBody>
      </p:sp>
      <p:sp>
        <p:nvSpPr>
          <p:cNvPr id="105476" name="Slide Number Placeholder 3"/>
          <p:cNvSpPr>
            <a:spLocks noGrp="1"/>
          </p:cNvSpPr>
          <p:nvPr>
            <p:ph type="sldNum" sz="quarter" idx="5"/>
          </p:nvPr>
        </p:nvSpPr>
        <p:spPr>
          <a:noFill/>
        </p:spPr>
        <p:txBody>
          <a:bodyPr/>
          <a:lstStyle/>
          <a:p>
            <a:fld id="{F442786F-7AEC-794E-BCB0-2383D872F250}" type="slidenum">
              <a:rPr lang="en-US"/>
              <a:pPr/>
              <a:t>18</a:t>
            </a:fld>
            <a:endParaRPr lang="en-US" dirty="0"/>
          </a:p>
        </p:txBody>
      </p:sp>
    </p:spTree>
    <p:extLst>
      <p:ext uri="{BB962C8B-B14F-4D97-AF65-F5344CB8AC3E}">
        <p14:creationId xmlns:p14="http://schemas.microsoft.com/office/powerpoint/2010/main" val="2247615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Figure 13-10: </a:t>
            </a:r>
            <a:r>
              <a:rPr lang="en-US" sz="1200" kern="1200" baseline="0" dirty="0">
                <a:solidFill>
                  <a:schemeClr val="tx1"/>
                </a:solidFill>
                <a:latin typeface="Calibri" charset="0"/>
                <a:ea typeface="ＭＳ Ｐゴシック" pitchFamily="1" charset="-128"/>
                <a:cs typeface="ＭＳ Ｐゴシック" charset="-128"/>
              </a:rPr>
              <a:t>Access to freshwater.</a:t>
            </a:r>
            <a:endParaRPr lang="en-US" b="1" dirty="0"/>
          </a:p>
        </p:txBody>
      </p:sp>
      <p:sp>
        <p:nvSpPr>
          <p:cNvPr id="4" name="Slide Number Placeholder 3"/>
          <p:cNvSpPr>
            <a:spLocks noGrp="1"/>
          </p:cNvSpPr>
          <p:nvPr>
            <p:ph type="sldNum" sz="quarter" idx="10"/>
          </p:nvPr>
        </p:nvSpPr>
        <p:spPr/>
        <p:txBody>
          <a:bodyPr/>
          <a:lstStyle/>
          <a:p>
            <a:fld id="{B746A712-A782-DD4F-9A19-C07E768593A6}" type="slidenum">
              <a:rPr lang="en-US" smtClean="0"/>
              <a:pPr/>
              <a:t>19</a:t>
            </a:fld>
            <a:endParaRPr lang="en-US" dirty="0"/>
          </a:p>
        </p:txBody>
      </p:sp>
    </p:spTree>
    <p:extLst>
      <p:ext uri="{BB962C8B-B14F-4D97-AF65-F5344CB8AC3E}">
        <p14:creationId xmlns:p14="http://schemas.microsoft.com/office/powerpoint/2010/main" val="24774989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6500" name="Slide Number Placeholder 3"/>
          <p:cNvSpPr>
            <a:spLocks noGrp="1"/>
          </p:cNvSpPr>
          <p:nvPr>
            <p:ph type="sldNum" sz="quarter" idx="5"/>
          </p:nvPr>
        </p:nvSpPr>
        <p:spPr>
          <a:noFill/>
        </p:spPr>
        <p:txBody>
          <a:bodyPr/>
          <a:lstStyle/>
          <a:p>
            <a:fld id="{85EA96C6-E44F-E04B-9878-952C586197AC}" type="slidenum">
              <a:rPr lang="en-US"/>
              <a:pPr/>
              <a:t>21</a:t>
            </a:fld>
            <a:endParaRPr lang="en-US" dirty="0"/>
          </a:p>
        </p:txBody>
      </p:sp>
    </p:spTree>
    <p:extLst>
      <p:ext uri="{BB962C8B-B14F-4D97-AF65-F5344CB8AC3E}">
        <p14:creationId xmlns:p14="http://schemas.microsoft.com/office/powerpoint/2010/main" val="24530694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r>
              <a:rPr b="1" noProof="1">
                <a:solidFill>
                  <a:srgbClr val="000000"/>
                </a:solidFill>
                <a:ea typeface="ＭＳ Ｐゴシック" charset="-128"/>
              </a:rPr>
              <a:t>Figure 13</a:t>
            </a:r>
            <a:r>
              <a:rPr lang="en-US" b="1" noProof="1">
                <a:solidFill>
                  <a:srgbClr val="000000"/>
                </a:solidFill>
                <a:ea typeface="ＭＳ Ｐゴシック" charset="-128"/>
              </a:rPr>
              <a:t>-11</a:t>
            </a:r>
            <a:r>
              <a:rPr b="1" noProof="1">
                <a:solidFill>
                  <a:srgbClr val="000000"/>
                </a:solidFill>
                <a:ea typeface="ＭＳ Ｐゴシック" charset="-128"/>
              </a:rPr>
              <a:t>:</a:t>
            </a:r>
            <a:r>
              <a:rPr noProof="1">
                <a:solidFill>
                  <a:srgbClr val="000000"/>
                </a:solidFill>
                <a:ea typeface="ＭＳ Ｐゴシック" charset="-128"/>
              </a:rPr>
              <a:t> </a:t>
            </a:r>
            <a:r>
              <a:rPr lang="en-US" sz="1200" kern="1200" baseline="0" dirty="0">
                <a:solidFill>
                  <a:schemeClr val="tx1"/>
                </a:solidFill>
                <a:latin typeface="Calibri" charset="0"/>
                <a:ea typeface="ＭＳ Ｐゴシック" pitchFamily="1" charset="-128"/>
                <a:cs typeface="ＭＳ Ｐゴシック" charset="-128"/>
              </a:rPr>
              <a:t>Withdrawing groundwater from aquifers has advantages and disadvantages. Questions: Which two advantages and which two disadvantages do you think are the most important? Why?</a:t>
            </a:r>
            <a:endParaRPr noProof="1">
              <a:solidFill>
                <a:srgbClr val="000000"/>
              </a:solidFill>
              <a:ea typeface="ＭＳ Ｐゴシック" charset="-128"/>
            </a:endParaRPr>
          </a:p>
        </p:txBody>
      </p:sp>
      <p:sp>
        <p:nvSpPr>
          <p:cNvPr id="108548" name="Slide Number Placeholder 3"/>
          <p:cNvSpPr>
            <a:spLocks noGrp="1"/>
          </p:cNvSpPr>
          <p:nvPr>
            <p:ph type="sldNum" sz="quarter" idx="5"/>
          </p:nvPr>
        </p:nvSpPr>
        <p:spPr>
          <a:noFill/>
        </p:spPr>
        <p:txBody>
          <a:bodyPr/>
          <a:lstStyle/>
          <a:p>
            <a:fld id="{32603A18-7BAD-1049-AD5C-53C7140D4764}" type="slidenum">
              <a:rPr lang="en-US"/>
              <a:pPr/>
              <a:t>23</a:t>
            </a:fld>
            <a:endParaRPr lang="en-US" dirty="0"/>
          </a:p>
        </p:txBody>
      </p:sp>
    </p:spTree>
    <p:extLst>
      <p:ext uri="{BB962C8B-B14F-4D97-AF65-F5344CB8AC3E}">
        <p14:creationId xmlns:p14="http://schemas.microsoft.com/office/powerpoint/2010/main" val="3029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4996" name="Slide Number Placeholder 3"/>
          <p:cNvSpPr>
            <a:spLocks noGrp="1"/>
          </p:cNvSpPr>
          <p:nvPr>
            <p:ph type="sldNum" sz="quarter" idx="5"/>
          </p:nvPr>
        </p:nvSpPr>
        <p:spPr>
          <a:noFill/>
        </p:spPr>
        <p:txBody>
          <a:bodyPr/>
          <a:lstStyle/>
          <a:p>
            <a:fld id="{8093F63F-76AC-AA4D-A97B-C1363C5316F9}" type="slidenum">
              <a:rPr lang="en-US"/>
              <a:pPr/>
              <a:t>2</a:t>
            </a:fld>
            <a:endParaRPr lang="en-US" dirty="0"/>
          </a:p>
        </p:txBody>
      </p:sp>
    </p:spTree>
    <p:extLst>
      <p:ext uri="{BB962C8B-B14F-4D97-AF65-F5344CB8AC3E}">
        <p14:creationId xmlns:p14="http://schemas.microsoft.com/office/powerpoint/2010/main" val="354398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10596" name="Slide Number Placeholder 3"/>
          <p:cNvSpPr>
            <a:spLocks noGrp="1"/>
          </p:cNvSpPr>
          <p:nvPr>
            <p:ph type="sldNum" sz="quarter" idx="5"/>
          </p:nvPr>
        </p:nvSpPr>
        <p:spPr>
          <a:noFill/>
        </p:spPr>
        <p:txBody>
          <a:bodyPr/>
          <a:lstStyle/>
          <a:p>
            <a:fld id="{932EC351-BEEE-9E43-9477-56F69E92F3A6}" type="slidenum">
              <a:rPr lang="en-US"/>
              <a:pPr/>
              <a:t>24</a:t>
            </a:fld>
            <a:endParaRPr lang="en-US" dirty="0"/>
          </a:p>
        </p:txBody>
      </p:sp>
    </p:spTree>
    <p:extLst>
      <p:ext uri="{BB962C8B-B14F-4D97-AF65-F5344CB8AC3E}">
        <p14:creationId xmlns:p14="http://schemas.microsoft.com/office/powerpoint/2010/main" val="27501569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Figure 13-13: </a:t>
            </a:r>
            <a:r>
              <a:rPr lang="en-US" sz="1200" kern="1200" baseline="0" dirty="0">
                <a:solidFill>
                  <a:schemeClr val="tx1"/>
                </a:solidFill>
                <a:latin typeface="Calibri" charset="0"/>
                <a:ea typeface="ＭＳ Ｐゴシック" pitchFamily="1" charset="-128"/>
                <a:cs typeface="ＭＳ Ｐゴシック" charset="-128"/>
              </a:rPr>
              <a:t>Natural capital degradation: This map shows areas of greatest aquifer depletion from groundwater overdraft in the continental United States. The blowup section (right) shows where water levels in the Ogallala aquifer have dropped sharply at its southern end beneath parts of Kansas, Oklahoma, Texas, and New Mexico. Questions: Do you depend on any of these aquifers for your drinking water? If so, what is the level of severity of overdraft where you live?</a:t>
            </a:r>
            <a:endParaRPr lang="en-US" b="1" dirty="0"/>
          </a:p>
        </p:txBody>
      </p:sp>
      <p:sp>
        <p:nvSpPr>
          <p:cNvPr id="4" name="Slide Number Placeholder 3"/>
          <p:cNvSpPr>
            <a:spLocks noGrp="1"/>
          </p:cNvSpPr>
          <p:nvPr>
            <p:ph type="sldNum" sz="quarter" idx="10"/>
          </p:nvPr>
        </p:nvSpPr>
        <p:spPr/>
        <p:txBody>
          <a:bodyPr/>
          <a:lstStyle/>
          <a:p>
            <a:fld id="{B746A712-A782-DD4F-9A19-C07E768593A6}" type="slidenum">
              <a:rPr lang="en-US" smtClean="0"/>
              <a:pPr/>
              <a:t>25</a:t>
            </a:fld>
            <a:endParaRPr lang="en-US" dirty="0"/>
          </a:p>
        </p:txBody>
      </p:sp>
    </p:spTree>
    <p:extLst>
      <p:ext uri="{BB962C8B-B14F-4D97-AF65-F5344CB8AC3E}">
        <p14:creationId xmlns:p14="http://schemas.microsoft.com/office/powerpoint/2010/main" val="38309637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13668" name="Slide Number Placeholder 3"/>
          <p:cNvSpPr>
            <a:spLocks noGrp="1"/>
          </p:cNvSpPr>
          <p:nvPr>
            <p:ph type="sldNum" sz="quarter" idx="5"/>
          </p:nvPr>
        </p:nvSpPr>
        <p:spPr>
          <a:noFill/>
        </p:spPr>
        <p:txBody>
          <a:bodyPr/>
          <a:lstStyle/>
          <a:p>
            <a:fld id="{751FFEBD-3F6A-1047-996F-E67F208E6DA1}" type="slidenum">
              <a:rPr lang="en-US"/>
              <a:pPr/>
              <a:t>26</a:t>
            </a:fld>
            <a:endParaRPr lang="en-US" dirty="0"/>
          </a:p>
        </p:txBody>
      </p:sp>
    </p:spTree>
    <p:extLst>
      <p:ext uri="{BB962C8B-B14F-4D97-AF65-F5344CB8AC3E}">
        <p14:creationId xmlns:p14="http://schemas.microsoft.com/office/powerpoint/2010/main" val="37282234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r>
              <a:rPr b="1" noProof="1">
                <a:solidFill>
                  <a:srgbClr val="000000"/>
                </a:solidFill>
                <a:ea typeface="ＭＳ Ｐゴシック" charset="-128"/>
              </a:rPr>
              <a:t>Figure 13</a:t>
            </a:r>
            <a:r>
              <a:rPr lang="en-US" b="1" noProof="1">
                <a:solidFill>
                  <a:srgbClr val="000000"/>
                </a:solidFill>
                <a:ea typeface="ＭＳ Ｐゴシック" charset="-128"/>
              </a:rPr>
              <a:t>-15</a:t>
            </a:r>
            <a:r>
              <a:rPr b="1" noProof="1">
                <a:solidFill>
                  <a:srgbClr val="000000"/>
                </a:solidFill>
                <a:ea typeface="ＭＳ Ｐゴシック" charset="-128"/>
              </a:rPr>
              <a:t>:</a:t>
            </a:r>
            <a:r>
              <a:rPr noProof="1">
                <a:solidFill>
                  <a:srgbClr val="000000"/>
                </a:solidFill>
                <a:ea typeface="ＭＳ Ｐゴシック" charset="-128"/>
              </a:rPr>
              <a:t> This pole shows subsidence from overpumping of an aquifer for irrigation in California’s San Joaquin Central Valley between 1925 and 1977. In 1925, the land surface in this area was near the top of this pole. Since 1977 this problem has gotten worse.</a:t>
            </a:r>
          </a:p>
        </p:txBody>
      </p:sp>
      <p:sp>
        <p:nvSpPr>
          <p:cNvPr id="114692" name="Slide Number Placeholder 3"/>
          <p:cNvSpPr>
            <a:spLocks noGrp="1"/>
          </p:cNvSpPr>
          <p:nvPr>
            <p:ph type="sldNum" sz="quarter" idx="5"/>
          </p:nvPr>
        </p:nvSpPr>
        <p:spPr>
          <a:noFill/>
        </p:spPr>
        <p:txBody>
          <a:bodyPr/>
          <a:lstStyle/>
          <a:p>
            <a:fld id="{A62B6881-47E1-594D-8756-DE3EA09094CE}" type="slidenum">
              <a:rPr lang="en-US"/>
              <a:pPr/>
              <a:t>27</a:t>
            </a:fld>
            <a:endParaRPr lang="en-US" dirty="0"/>
          </a:p>
        </p:txBody>
      </p:sp>
    </p:spTree>
    <p:extLst>
      <p:ext uri="{BB962C8B-B14F-4D97-AF65-F5344CB8AC3E}">
        <p14:creationId xmlns:p14="http://schemas.microsoft.com/office/powerpoint/2010/main" val="26775651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r>
              <a:rPr b="1" noProof="1">
                <a:solidFill>
                  <a:srgbClr val="000000"/>
                </a:solidFill>
                <a:ea typeface="ＭＳ Ｐゴシック" charset="-128"/>
              </a:rPr>
              <a:t>Figure 13</a:t>
            </a:r>
            <a:r>
              <a:rPr lang="en-US" b="1" noProof="1">
                <a:solidFill>
                  <a:srgbClr val="000000"/>
                </a:solidFill>
                <a:ea typeface="ＭＳ Ｐゴシック" charset="-128"/>
              </a:rPr>
              <a:t>-16</a:t>
            </a:r>
            <a:r>
              <a:rPr b="1" noProof="1">
                <a:solidFill>
                  <a:srgbClr val="000000"/>
                </a:solidFill>
                <a:ea typeface="ＭＳ Ｐゴシック" charset="-128"/>
              </a:rPr>
              <a:t>:</a:t>
            </a:r>
            <a:r>
              <a:rPr noProof="1">
                <a:solidFill>
                  <a:srgbClr val="000000"/>
                </a:solidFill>
                <a:ea typeface="ＭＳ Ｐゴシック" charset="-128"/>
              </a:rPr>
              <a:t> </a:t>
            </a:r>
            <a:r>
              <a:rPr lang="en-US" sz="1200" kern="1200" baseline="0" dirty="0">
                <a:solidFill>
                  <a:schemeClr val="tx1"/>
                </a:solidFill>
                <a:latin typeface="Calibri" charset="0"/>
                <a:ea typeface="ＭＳ Ｐゴシック" pitchFamily="1" charset="-128"/>
                <a:cs typeface="ＭＳ Ｐゴシック" charset="-128"/>
              </a:rPr>
              <a:t>There are a number of ways to prevent or slow groundwater depletion by using freshwater more sustainably. Questions: Which two of these solutions do you think are the most important? Why?</a:t>
            </a:r>
            <a:endParaRPr noProof="1">
              <a:solidFill>
                <a:srgbClr val="000000"/>
              </a:solidFill>
              <a:ea typeface="ＭＳ Ｐゴシック" charset="-128"/>
            </a:endParaRPr>
          </a:p>
        </p:txBody>
      </p:sp>
      <p:sp>
        <p:nvSpPr>
          <p:cNvPr id="115716" name="Slide Number Placeholder 3"/>
          <p:cNvSpPr>
            <a:spLocks noGrp="1"/>
          </p:cNvSpPr>
          <p:nvPr>
            <p:ph type="sldNum" sz="quarter" idx="5"/>
          </p:nvPr>
        </p:nvSpPr>
        <p:spPr>
          <a:noFill/>
        </p:spPr>
        <p:txBody>
          <a:bodyPr/>
          <a:lstStyle/>
          <a:p>
            <a:fld id="{9626D6DF-C053-EB47-9023-5A6F5C758E9A}" type="slidenum">
              <a:rPr lang="en-US"/>
              <a:pPr/>
              <a:t>28</a:t>
            </a:fld>
            <a:endParaRPr lang="en-US" dirty="0"/>
          </a:p>
        </p:txBody>
      </p:sp>
    </p:spTree>
    <p:extLst>
      <p:ext uri="{BB962C8B-B14F-4D97-AF65-F5344CB8AC3E}">
        <p14:creationId xmlns:p14="http://schemas.microsoft.com/office/powerpoint/2010/main" val="21028245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16740" name="Slide Number Placeholder 3"/>
          <p:cNvSpPr>
            <a:spLocks noGrp="1"/>
          </p:cNvSpPr>
          <p:nvPr>
            <p:ph type="sldNum" sz="quarter" idx="5"/>
          </p:nvPr>
        </p:nvSpPr>
        <p:spPr>
          <a:noFill/>
        </p:spPr>
        <p:txBody>
          <a:bodyPr/>
          <a:lstStyle/>
          <a:p>
            <a:fld id="{07A626D8-B4DF-D345-A625-CC2F1D756FEC}" type="slidenum">
              <a:rPr lang="en-US"/>
              <a:pPr/>
              <a:t>29</a:t>
            </a:fld>
            <a:endParaRPr lang="en-US" dirty="0"/>
          </a:p>
        </p:txBody>
      </p:sp>
    </p:spTree>
    <p:extLst>
      <p:ext uri="{BB962C8B-B14F-4D97-AF65-F5344CB8AC3E}">
        <p14:creationId xmlns:p14="http://schemas.microsoft.com/office/powerpoint/2010/main" val="34618712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17764" name="Slide Number Placeholder 3"/>
          <p:cNvSpPr>
            <a:spLocks noGrp="1"/>
          </p:cNvSpPr>
          <p:nvPr>
            <p:ph type="sldNum" sz="quarter" idx="5"/>
          </p:nvPr>
        </p:nvSpPr>
        <p:spPr>
          <a:noFill/>
        </p:spPr>
        <p:txBody>
          <a:bodyPr/>
          <a:lstStyle/>
          <a:p>
            <a:fld id="{A69E670D-6E15-C54D-8D60-EA903F79DFA7}" type="slidenum">
              <a:rPr lang="en-US"/>
              <a:pPr/>
              <a:t>30</a:t>
            </a:fld>
            <a:endParaRPr lang="en-US" dirty="0"/>
          </a:p>
        </p:txBody>
      </p:sp>
    </p:spTree>
    <p:extLst>
      <p:ext uri="{BB962C8B-B14F-4D97-AF65-F5344CB8AC3E}">
        <p14:creationId xmlns:p14="http://schemas.microsoft.com/office/powerpoint/2010/main" val="32836303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18788" name="Slide Number Placeholder 3"/>
          <p:cNvSpPr>
            <a:spLocks noGrp="1"/>
          </p:cNvSpPr>
          <p:nvPr>
            <p:ph type="sldNum" sz="quarter" idx="5"/>
          </p:nvPr>
        </p:nvSpPr>
        <p:spPr>
          <a:noFill/>
        </p:spPr>
        <p:txBody>
          <a:bodyPr/>
          <a:lstStyle/>
          <a:p>
            <a:fld id="{9D851911-EF02-EC4F-AE57-B56424C54BEB}" type="slidenum">
              <a:rPr lang="en-US"/>
              <a:pPr/>
              <a:t>31</a:t>
            </a:fld>
            <a:endParaRPr lang="en-US" dirty="0"/>
          </a:p>
        </p:txBody>
      </p:sp>
    </p:spTree>
    <p:extLst>
      <p:ext uri="{BB962C8B-B14F-4D97-AF65-F5344CB8AC3E}">
        <p14:creationId xmlns:p14="http://schemas.microsoft.com/office/powerpoint/2010/main" val="647862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19812" name="Slide Number Placeholder 3"/>
          <p:cNvSpPr>
            <a:spLocks noGrp="1"/>
          </p:cNvSpPr>
          <p:nvPr>
            <p:ph type="sldNum" sz="quarter" idx="5"/>
          </p:nvPr>
        </p:nvSpPr>
        <p:spPr>
          <a:noFill/>
        </p:spPr>
        <p:txBody>
          <a:bodyPr/>
          <a:lstStyle/>
          <a:p>
            <a:fld id="{0E768899-B98E-1946-8C56-D9D4512CBEF7}" type="slidenum">
              <a:rPr lang="en-US"/>
              <a:pPr/>
              <a:t>32</a:t>
            </a:fld>
            <a:endParaRPr lang="en-US" dirty="0"/>
          </a:p>
        </p:txBody>
      </p:sp>
    </p:spTree>
    <p:extLst>
      <p:ext uri="{BB962C8B-B14F-4D97-AF65-F5344CB8AC3E}">
        <p14:creationId xmlns:p14="http://schemas.microsoft.com/office/powerpoint/2010/main" val="3547021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20836" name="Slide Number Placeholder 3"/>
          <p:cNvSpPr>
            <a:spLocks noGrp="1"/>
          </p:cNvSpPr>
          <p:nvPr>
            <p:ph type="sldNum" sz="quarter" idx="5"/>
          </p:nvPr>
        </p:nvSpPr>
        <p:spPr>
          <a:noFill/>
        </p:spPr>
        <p:txBody>
          <a:bodyPr/>
          <a:lstStyle/>
          <a:p>
            <a:fld id="{5F370644-0418-2443-AE61-4A29AF733092}" type="slidenum">
              <a:rPr lang="en-US"/>
              <a:pPr/>
              <a:t>33</a:t>
            </a:fld>
            <a:endParaRPr lang="en-US" dirty="0"/>
          </a:p>
        </p:txBody>
      </p:sp>
    </p:spTree>
    <p:extLst>
      <p:ext uri="{BB962C8B-B14F-4D97-AF65-F5344CB8AC3E}">
        <p14:creationId xmlns:p14="http://schemas.microsoft.com/office/powerpoint/2010/main" val="287822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r>
              <a:rPr b="1" noProof="1">
                <a:solidFill>
                  <a:srgbClr val="221E1F"/>
                </a:solidFill>
                <a:ea typeface="ＭＳ Ｐゴシック" charset="-128"/>
              </a:rPr>
              <a:t>Figure 13</a:t>
            </a:r>
            <a:r>
              <a:rPr lang="en-US" b="1" noProof="1">
                <a:solidFill>
                  <a:srgbClr val="221E1F"/>
                </a:solidFill>
                <a:ea typeface="ＭＳ Ｐゴシック" charset="-128"/>
              </a:rPr>
              <a:t>-</a:t>
            </a:r>
            <a:r>
              <a:rPr b="1" noProof="1">
                <a:solidFill>
                  <a:srgbClr val="221E1F"/>
                </a:solidFill>
                <a:ea typeface="ＭＳ Ｐゴシック" charset="-128"/>
              </a:rPr>
              <a:t>1:</a:t>
            </a:r>
            <a:r>
              <a:rPr noProof="1">
                <a:solidFill>
                  <a:srgbClr val="221E1F"/>
                </a:solidFill>
                <a:ea typeface="ＭＳ Ｐゴシック" charset="-128"/>
              </a:rPr>
              <a:t> </a:t>
            </a:r>
            <a:r>
              <a:rPr lang="en-US" sz="1200" kern="1200" baseline="0" dirty="0">
                <a:solidFill>
                  <a:schemeClr val="tx1"/>
                </a:solidFill>
                <a:latin typeface="Calibri" charset="0"/>
                <a:ea typeface="ＭＳ Ｐゴシック" pitchFamily="1" charset="-128"/>
                <a:cs typeface="ＭＳ Ｐゴシック" charset="-128"/>
              </a:rPr>
              <a:t>The Colorado River basin: The area drained by this river system is more than one-twelfth of the land area of the lower 48 states. This map shows 6 of the river’s 14 dams.</a:t>
            </a:r>
            <a:endParaRPr noProof="1">
              <a:solidFill>
                <a:srgbClr val="221E1F"/>
              </a:solidFill>
              <a:ea typeface="ＭＳ Ｐゴシック" charset="-128"/>
            </a:endParaRPr>
          </a:p>
        </p:txBody>
      </p:sp>
      <p:sp>
        <p:nvSpPr>
          <p:cNvPr id="87044" name="Slide Number Placeholder 3"/>
          <p:cNvSpPr>
            <a:spLocks noGrp="1"/>
          </p:cNvSpPr>
          <p:nvPr>
            <p:ph type="sldNum" sz="quarter" idx="5"/>
          </p:nvPr>
        </p:nvSpPr>
        <p:spPr>
          <a:noFill/>
        </p:spPr>
        <p:txBody>
          <a:bodyPr/>
          <a:lstStyle/>
          <a:p>
            <a:fld id="{47C66E27-812A-864A-8246-82612D6D8E77}" type="slidenum">
              <a:rPr lang="en-US"/>
              <a:pPr/>
              <a:t>4</a:t>
            </a:fld>
            <a:endParaRPr lang="en-US" dirty="0"/>
          </a:p>
        </p:txBody>
      </p:sp>
    </p:spTree>
    <p:extLst>
      <p:ext uri="{BB962C8B-B14F-4D97-AF65-F5344CB8AC3E}">
        <p14:creationId xmlns:p14="http://schemas.microsoft.com/office/powerpoint/2010/main" val="27501900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D54A5AA-7F76-AD46-89C3-3FDAA0FED52B}" type="slidenum">
              <a:rPr lang="en-US"/>
              <a:pPr>
                <a:defRPr/>
              </a:pPr>
              <a:t>34</a:t>
            </a:fld>
            <a:endParaRPr lang="en-US"/>
          </a:p>
        </p:txBody>
      </p:sp>
      <p:sp>
        <p:nvSpPr>
          <p:cNvPr id="32770"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xmlns="" val="1"/>
            </a:ext>
          </a:extLst>
        </p:spPr>
      </p:sp>
      <p:sp>
        <p:nvSpPr>
          <p:cNvPr id="32771"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1" dirty="0"/>
              <a:t>Figure 13.17 Trade-offs: </a:t>
            </a:r>
            <a:r>
              <a:rPr lang="en-US" dirty="0"/>
              <a:t>Use of large dams and reservoirs has its advantages (green) and disadvantages (orange) (Concept </a:t>
            </a:r>
            <a:r>
              <a:rPr lang="en-US" b="1" dirty="0"/>
              <a:t>13-3). </a:t>
            </a:r>
            <a:r>
              <a:rPr lang="en-US" b="1" i="1" dirty="0"/>
              <a:t>Questions: </a:t>
            </a:r>
            <a:r>
              <a:rPr lang="en-US" dirty="0"/>
              <a:t>Which single advantage and which single disadvantage do you think are the most important? Why?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01F8C34-1804-E946-BC07-B645B15ACB6A}" type="slidenum">
              <a:rPr lang="en-US"/>
              <a:pPr>
                <a:defRPr/>
              </a:pPr>
              <a:t>35</a:t>
            </a:fld>
            <a:endParaRPr lang="en-US"/>
          </a:p>
        </p:txBody>
      </p:sp>
      <p:sp>
        <p:nvSpPr>
          <p:cNvPr id="90114"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xmlns="" val="1"/>
            </a:ext>
          </a:extLst>
        </p:spPr>
      </p:sp>
      <p:sp>
        <p:nvSpPr>
          <p:cNvPr id="90115"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1" dirty="0"/>
              <a:t>Figure 13.17 Trade-offs: </a:t>
            </a:r>
            <a:r>
              <a:rPr lang="en-US" dirty="0"/>
              <a:t>Use of large dams and reservoirs has its advantages (green) and disadvantages (orange) (Concept </a:t>
            </a:r>
            <a:r>
              <a:rPr lang="en-US" b="1" dirty="0"/>
              <a:t>13-3). </a:t>
            </a:r>
            <a:r>
              <a:rPr lang="en-US" b="1" i="1" dirty="0"/>
              <a:t>Questions: </a:t>
            </a:r>
            <a:r>
              <a:rPr lang="en-US" dirty="0"/>
              <a:t>Which single advantage and which single disadvantage do you think are the most important? Why?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r>
              <a:rPr b="1" noProof="1">
                <a:solidFill>
                  <a:srgbClr val="000000"/>
                </a:solidFill>
                <a:ea typeface="ＭＳ Ｐゴシック" charset="-128"/>
              </a:rPr>
              <a:t>Figure 13</a:t>
            </a:r>
            <a:r>
              <a:rPr lang="en-US" b="1" noProof="1">
                <a:solidFill>
                  <a:srgbClr val="000000"/>
                </a:solidFill>
                <a:ea typeface="ＭＳ Ｐゴシック" charset="-128"/>
              </a:rPr>
              <a:t>-18</a:t>
            </a:r>
            <a:r>
              <a:rPr b="1" noProof="1">
                <a:solidFill>
                  <a:srgbClr val="000000"/>
                </a:solidFill>
                <a:ea typeface="ＭＳ Ｐゴシック" charset="-128"/>
              </a:rPr>
              <a:t>:</a:t>
            </a:r>
            <a:r>
              <a:rPr noProof="1">
                <a:solidFill>
                  <a:srgbClr val="000000"/>
                </a:solidFill>
                <a:ea typeface="ＭＳ Ｐゴシック" charset="-128"/>
              </a:rPr>
              <a:t> </a:t>
            </a:r>
            <a:r>
              <a:rPr lang="en-US" sz="1200" kern="1200" baseline="0" dirty="0">
                <a:solidFill>
                  <a:schemeClr val="tx1"/>
                </a:solidFill>
                <a:latin typeface="Calibri" charset="0"/>
                <a:ea typeface="ＭＳ Ｐゴシック" pitchFamily="1" charset="-128"/>
                <a:cs typeface="ＭＳ Ｐゴシック" charset="-128"/>
              </a:rPr>
              <a:t>The Colorado River delta once contained a rich variety of forests, wetlands, and wildlife. Now it is covered mostly by mud flats and desert.</a:t>
            </a:r>
            <a:endParaRPr noProof="1">
              <a:solidFill>
                <a:srgbClr val="000000"/>
              </a:solidFill>
              <a:latin typeface="FrutigerLTStd-Light" charset="0"/>
              <a:ea typeface="ＭＳ Ｐゴシック" charset="-128"/>
            </a:endParaRPr>
          </a:p>
        </p:txBody>
      </p:sp>
      <p:sp>
        <p:nvSpPr>
          <p:cNvPr id="122884" name="Slide Number Placeholder 3"/>
          <p:cNvSpPr>
            <a:spLocks noGrp="1"/>
          </p:cNvSpPr>
          <p:nvPr>
            <p:ph type="sldNum" sz="quarter" idx="5"/>
          </p:nvPr>
        </p:nvSpPr>
        <p:spPr>
          <a:noFill/>
        </p:spPr>
        <p:txBody>
          <a:bodyPr/>
          <a:lstStyle/>
          <a:p>
            <a:fld id="{A3BFC8EA-6A99-0744-B211-8515720A1095}" type="slidenum">
              <a:rPr lang="en-US"/>
              <a:pPr/>
              <a:t>38</a:t>
            </a:fld>
            <a:endParaRPr lang="en-US" dirty="0"/>
          </a:p>
        </p:txBody>
      </p:sp>
    </p:spTree>
    <p:extLst>
      <p:ext uri="{BB962C8B-B14F-4D97-AF65-F5344CB8AC3E}">
        <p14:creationId xmlns:p14="http://schemas.microsoft.com/office/powerpoint/2010/main" val="12675829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23908" name="Slide Number Placeholder 3"/>
          <p:cNvSpPr>
            <a:spLocks noGrp="1"/>
          </p:cNvSpPr>
          <p:nvPr>
            <p:ph type="sldNum" sz="quarter" idx="5"/>
          </p:nvPr>
        </p:nvSpPr>
        <p:spPr>
          <a:noFill/>
        </p:spPr>
        <p:txBody>
          <a:bodyPr/>
          <a:lstStyle/>
          <a:p>
            <a:fld id="{40BD9304-60C0-9A43-96B4-B454A1AD1ED8}" type="slidenum">
              <a:rPr lang="en-US"/>
              <a:pPr/>
              <a:t>39</a:t>
            </a:fld>
            <a:endParaRPr lang="en-US" dirty="0"/>
          </a:p>
        </p:txBody>
      </p:sp>
    </p:spTree>
    <p:extLst>
      <p:ext uri="{BB962C8B-B14F-4D97-AF65-F5344CB8AC3E}">
        <p14:creationId xmlns:p14="http://schemas.microsoft.com/office/powerpoint/2010/main" val="22133157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24932" name="Slide Number Placeholder 3"/>
          <p:cNvSpPr>
            <a:spLocks noGrp="1"/>
          </p:cNvSpPr>
          <p:nvPr>
            <p:ph type="sldNum" sz="quarter" idx="5"/>
          </p:nvPr>
        </p:nvSpPr>
        <p:spPr>
          <a:noFill/>
        </p:spPr>
        <p:txBody>
          <a:bodyPr/>
          <a:lstStyle/>
          <a:p>
            <a:fld id="{B753B1A8-69A8-034F-82BF-C216E8493ACC}" type="slidenum">
              <a:rPr lang="en-US"/>
              <a:pPr/>
              <a:t>40</a:t>
            </a:fld>
            <a:endParaRPr lang="en-US" dirty="0"/>
          </a:p>
        </p:txBody>
      </p:sp>
    </p:spTree>
    <p:extLst>
      <p:ext uri="{BB962C8B-B14F-4D97-AF65-F5344CB8AC3E}">
        <p14:creationId xmlns:p14="http://schemas.microsoft.com/office/powerpoint/2010/main" val="15316816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22047D9-014A-FB42-8938-CB5F7E8B8C66}" type="slidenum">
              <a:rPr lang="en-US"/>
              <a:pPr>
                <a:defRPr/>
              </a:pPr>
              <a:t>41</a:t>
            </a:fld>
            <a:endParaRPr lang="en-US"/>
          </a:p>
        </p:txBody>
      </p:sp>
      <p:sp>
        <p:nvSpPr>
          <p:cNvPr id="94210"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xmlns="" val="1"/>
            </a:ext>
          </a:extLst>
        </p:spPr>
      </p:sp>
      <p:sp>
        <p:nvSpPr>
          <p:cNvPr id="94211"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1" dirty="0"/>
              <a:t>Figure 13.19 </a:t>
            </a:r>
            <a:r>
              <a:rPr lang="en-US" dirty="0"/>
              <a:t>The California State Water Project transfers huge volumes of freshwater from one watershed to another. The arrows on the map show the general direction of water flow. The photo shows one of the aqueducts carrying water within the system. </a:t>
            </a:r>
            <a:r>
              <a:rPr lang="en-US" b="1" i="1" dirty="0"/>
              <a:t>Questions: </a:t>
            </a:r>
            <a:r>
              <a:rPr lang="en-US" dirty="0"/>
              <a:t>What effects might this system have on the areas from which the water is taken?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5F82C96-A619-9546-B6F4-BD16638AAA80}" type="slidenum">
              <a:rPr lang="en-US"/>
              <a:pPr>
                <a:defRPr/>
              </a:pPr>
              <a:t>42</a:t>
            </a:fld>
            <a:endParaRPr lang="en-US"/>
          </a:p>
        </p:txBody>
      </p:sp>
      <p:sp>
        <p:nvSpPr>
          <p:cNvPr id="94210"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xmlns="" val="1"/>
            </a:ext>
          </a:extLst>
        </p:spPr>
      </p:sp>
      <p:sp>
        <p:nvSpPr>
          <p:cNvPr id="94211"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1" dirty="0"/>
              <a:t>Figure 13.19 </a:t>
            </a:r>
            <a:r>
              <a:rPr lang="en-US" dirty="0"/>
              <a:t>The California State Water Project transfers huge volumes of freshwater from one watershed to another. The arrows on the map show the general direction of water flow. The photo shows one of the aqueducts carrying water within the system. </a:t>
            </a:r>
            <a:r>
              <a:rPr lang="en-US" b="1" i="1" dirty="0"/>
              <a:t>Questions: </a:t>
            </a:r>
            <a:r>
              <a:rPr lang="en-US" dirty="0"/>
              <a:t>What effects might this system have on the areas from which the water is taken?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28004" name="Slide Number Placeholder 3"/>
          <p:cNvSpPr>
            <a:spLocks noGrp="1"/>
          </p:cNvSpPr>
          <p:nvPr>
            <p:ph type="sldNum" sz="quarter" idx="5"/>
          </p:nvPr>
        </p:nvSpPr>
        <p:spPr>
          <a:noFill/>
        </p:spPr>
        <p:txBody>
          <a:bodyPr/>
          <a:lstStyle/>
          <a:p>
            <a:fld id="{A0E52B60-E69B-3246-93A8-1E8F92261C4E}" type="slidenum">
              <a:rPr lang="en-US"/>
              <a:pPr/>
              <a:t>43</a:t>
            </a:fld>
            <a:endParaRPr lang="en-US" dirty="0"/>
          </a:p>
        </p:txBody>
      </p:sp>
    </p:spTree>
    <p:extLst>
      <p:ext uri="{BB962C8B-B14F-4D97-AF65-F5344CB8AC3E}">
        <p14:creationId xmlns:p14="http://schemas.microsoft.com/office/powerpoint/2010/main" val="4415214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29028" name="Slide Number Placeholder 3"/>
          <p:cNvSpPr>
            <a:spLocks noGrp="1"/>
          </p:cNvSpPr>
          <p:nvPr>
            <p:ph type="sldNum" sz="quarter" idx="5"/>
          </p:nvPr>
        </p:nvSpPr>
        <p:spPr>
          <a:noFill/>
        </p:spPr>
        <p:txBody>
          <a:bodyPr/>
          <a:lstStyle/>
          <a:p>
            <a:fld id="{CB10397C-8160-F648-8F67-DDB94D6AAE28}" type="slidenum">
              <a:rPr lang="en-US"/>
              <a:pPr/>
              <a:t>44</a:t>
            </a:fld>
            <a:endParaRPr lang="en-US" dirty="0"/>
          </a:p>
        </p:txBody>
      </p:sp>
    </p:spTree>
    <p:extLst>
      <p:ext uri="{BB962C8B-B14F-4D97-AF65-F5344CB8AC3E}">
        <p14:creationId xmlns:p14="http://schemas.microsoft.com/office/powerpoint/2010/main" val="7106306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r>
              <a:rPr b="1" noProof="1">
                <a:solidFill>
                  <a:srgbClr val="CD0000"/>
                </a:solidFill>
                <a:ea typeface="ＭＳ Ｐゴシック" charset="-128"/>
              </a:rPr>
              <a:t>Figure 13</a:t>
            </a:r>
            <a:r>
              <a:rPr lang="en-US" b="1" noProof="1">
                <a:solidFill>
                  <a:srgbClr val="CD0000"/>
                </a:solidFill>
                <a:ea typeface="ＭＳ Ｐゴシック" charset="-128"/>
              </a:rPr>
              <a:t>-20</a:t>
            </a:r>
            <a:r>
              <a:rPr b="1" noProof="1">
                <a:solidFill>
                  <a:srgbClr val="CD0000"/>
                </a:solidFill>
                <a:ea typeface="ＭＳ Ｐゴシック" charset="-128"/>
              </a:rPr>
              <a:t>:</a:t>
            </a:r>
            <a:r>
              <a:rPr noProof="1">
                <a:solidFill>
                  <a:srgbClr val="CD0000"/>
                </a:solidFill>
                <a:ea typeface="ＭＳ Ｐゴシック" charset="-128"/>
              </a:rPr>
              <a:t> </a:t>
            </a:r>
            <a:r>
              <a:rPr lang="en-US" b="1" dirty="0">
                <a:solidFill>
                  <a:srgbClr val="CD0000"/>
                </a:solidFill>
                <a:ea typeface="ＭＳ Ｐゴシック" charset="-128"/>
              </a:rPr>
              <a:t>N</a:t>
            </a:r>
            <a:r>
              <a:rPr b="1" noProof="1">
                <a:solidFill>
                  <a:srgbClr val="CD0000"/>
                </a:solidFill>
                <a:ea typeface="ＭＳ Ｐゴシック" charset="-128"/>
              </a:rPr>
              <a:t>atural capital degradation. </a:t>
            </a:r>
            <a:r>
              <a:rPr lang="en-US" b="1" baseline="0" noProof="1">
                <a:solidFill>
                  <a:srgbClr val="CD0000"/>
                </a:solidFill>
                <a:ea typeface="ＭＳ Ｐゴシック" charset="-128"/>
              </a:rPr>
              <a:t> </a:t>
            </a:r>
            <a:r>
              <a:rPr lang="en-US" sz="1200" kern="1200" baseline="0" dirty="0">
                <a:solidFill>
                  <a:schemeClr val="tx1"/>
                </a:solidFill>
                <a:latin typeface="Calibri" charset="0"/>
                <a:ea typeface="ＭＳ Ｐゴシック" pitchFamily="1" charset="-128"/>
                <a:cs typeface="ＭＳ Ｐゴシック" charset="-128"/>
              </a:rPr>
              <a:t>The Aral Sea, straddling the borders of Kazakhstan and Uzbekistan, was one of the world’s largest saline lakes. These satellite photos show the sea in 1976 (left) and in 2012 (right). Question: What do you think should be done to help prevent further shrinkage of the Aral Sea?</a:t>
            </a:r>
            <a:endParaRPr noProof="1">
              <a:solidFill>
                <a:srgbClr val="000000"/>
              </a:solidFill>
              <a:ea typeface="ＭＳ Ｐゴシック" charset="-128"/>
            </a:endParaRPr>
          </a:p>
        </p:txBody>
      </p:sp>
      <p:sp>
        <p:nvSpPr>
          <p:cNvPr id="130052" name="Slide Number Placeholder 3"/>
          <p:cNvSpPr>
            <a:spLocks noGrp="1"/>
          </p:cNvSpPr>
          <p:nvPr>
            <p:ph type="sldNum" sz="quarter" idx="5"/>
          </p:nvPr>
        </p:nvSpPr>
        <p:spPr>
          <a:noFill/>
        </p:spPr>
        <p:txBody>
          <a:bodyPr/>
          <a:lstStyle/>
          <a:p>
            <a:fld id="{E9C16E42-E0E8-6845-AE9F-0B8ED47F9071}" type="slidenum">
              <a:rPr lang="en-US"/>
              <a:pPr/>
              <a:t>45</a:t>
            </a:fld>
            <a:endParaRPr lang="en-US" dirty="0"/>
          </a:p>
        </p:txBody>
      </p:sp>
    </p:spTree>
    <p:extLst>
      <p:ext uri="{BB962C8B-B14F-4D97-AF65-F5344CB8AC3E}">
        <p14:creationId xmlns:p14="http://schemas.microsoft.com/office/powerpoint/2010/main" val="3172542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r>
              <a:rPr b="1" noProof="1">
                <a:solidFill>
                  <a:srgbClr val="221E1F"/>
                </a:solidFill>
                <a:ea typeface="ＭＳ Ｐゴシック" charset="-128"/>
              </a:rPr>
              <a:t>Figure 13</a:t>
            </a:r>
            <a:r>
              <a:rPr lang="en-US" b="1" noProof="1">
                <a:solidFill>
                  <a:srgbClr val="221E1F"/>
                </a:solidFill>
                <a:ea typeface="ＭＳ Ｐゴシック" charset="-128"/>
              </a:rPr>
              <a:t>-</a:t>
            </a:r>
            <a:r>
              <a:rPr b="1" noProof="1">
                <a:solidFill>
                  <a:srgbClr val="221E1F"/>
                </a:solidFill>
                <a:ea typeface="ＭＳ Ｐゴシック" charset="-128"/>
              </a:rPr>
              <a:t>2:</a:t>
            </a:r>
            <a:r>
              <a:rPr noProof="1">
                <a:solidFill>
                  <a:srgbClr val="221E1F"/>
                </a:solidFill>
                <a:ea typeface="ＭＳ Ｐゴシック" charset="-128"/>
              </a:rPr>
              <a:t> </a:t>
            </a:r>
            <a:r>
              <a:rPr lang="en-US" sz="1200" kern="1200" baseline="0" dirty="0">
                <a:solidFill>
                  <a:schemeClr val="tx1"/>
                </a:solidFill>
                <a:latin typeface="Calibri" charset="0"/>
                <a:ea typeface="ＭＳ Ｐゴシック" pitchFamily="1" charset="-128"/>
                <a:cs typeface="ＭＳ Ｐゴシック" charset="-128"/>
              </a:rPr>
              <a:t>The Glen Canyon Dam was built to create the Lake Powell reservoir on the Colorado River.</a:t>
            </a:r>
            <a:endParaRPr noProof="1">
              <a:solidFill>
                <a:srgbClr val="221E1F"/>
              </a:solidFill>
              <a:ea typeface="ＭＳ Ｐゴシック" charset="-128"/>
            </a:endParaRPr>
          </a:p>
        </p:txBody>
      </p:sp>
      <p:sp>
        <p:nvSpPr>
          <p:cNvPr id="88068" name="Slide Number Placeholder 3"/>
          <p:cNvSpPr>
            <a:spLocks noGrp="1"/>
          </p:cNvSpPr>
          <p:nvPr>
            <p:ph type="sldNum" sz="quarter" idx="5"/>
          </p:nvPr>
        </p:nvSpPr>
        <p:spPr>
          <a:noFill/>
        </p:spPr>
        <p:txBody>
          <a:bodyPr/>
          <a:lstStyle/>
          <a:p>
            <a:fld id="{ECC1EBD8-280F-1F41-BE1C-6F4EEBF39CF6}" type="slidenum">
              <a:rPr lang="en-US"/>
              <a:pPr/>
              <a:t>5</a:t>
            </a:fld>
            <a:endParaRPr lang="en-US" dirty="0"/>
          </a:p>
        </p:txBody>
      </p:sp>
    </p:spTree>
    <p:extLst>
      <p:ext uri="{BB962C8B-B14F-4D97-AF65-F5344CB8AC3E}">
        <p14:creationId xmlns:p14="http://schemas.microsoft.com/office/powerpoint/2010/main" val="1903486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31076" name="Slide Number Placeholder 3"/>
          <p:cNvSpPr>
            <a:spLocks noGrp="1"/>
          </p:cNvSpPr>
          <p:nvPr>
            <p:ph type="sldNum" sz="quarter" idx="5"/>
          </p:nvPr>
        </p:nvSpPr>
        <p:spPr>
          <a:noFill/>
        </p:spPr>
        <p:txBody>
          <a:bodyPr/>
          <a:lstStyle/>
          <a:p>
            <a:fld id="{827BE436-DD5D-0A48-B2C7-EA38C32AC4E3}" type="slidenum">
              <a:rPr lang="en-US"/>
              <a:pPr/>
              <a:t>46</a:t>
            </a:fld>
            <a:endParaRPr lang="en-US" dirty="0"/>
          </a:p>
        </p:txBody>
      </p:sp>
    </p:spTree>
    <p:extLst>
      <p:ext uri="{BB962C8B-B14F-4D97-AF65-F5344CB8AC3E}">
        <p14:creationId xmlns:p14="http://schemas.microsoft.com/office/powerpoint/2010/main" val="14028897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32100" name="Slide Number Placeholder 3"/>
          <p:cNvSpPr>
            <a:spLocks noGrp="1"/>
          </p:cNvSpPr>
          <p:nvPr>
            <p:ph type="sldNum" sz="quarter" idx="5"/>
          </p:nvPr>
        </p:nvSpPr>
        <p:spPr>
          <a:noFill/>
        </p:spPr>
        <p:txBody>
          <a:bodyPr/>
          <a:lstStyle/>
          <a:p>
            <a:fld id="{72B56F4E-F6C8-5747-A937-0795D96F8156}" type="slidenum">
              <a:rPr lang="en-US"/>
              <a:pPr/>
              <a:t>47</a:t>
            </a:fld>
            <a:endParaRPr lang="en-US" dirty="0"/>
          </a:p>
        </p:txBody>
      </p:sp>
    </p:spTree>
    <p:extLst>
      <p:ext uri="{BB962C8B-B14F-4D97-AF65-F5344CB8AC3E}">
        <p14:creationId xmlns:p14="http://schemas.microsoft.com/office/powerpoint/2010/main" val="23458673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33124" name="Slide Number Placeholder 3"/>
          <p:cNvSpPr>
            <a:spLocks noGrp="1"/>
          </p:cNvSpPr>
          <p:nvPr>
            <p:ph type="sldNum" sz="quarter" idx="5"/>
          </p:nvPr>
        </p:nvSpPr>
        <p:spPr>
          <a:noFill/>
        </p:spPr>
        <p:txBody>
          <a:bodyPr/>
          <a:lstStyle/>
          <a:p>
            <a:fld id="{7B7F1764-66D9-9747-9A23-39FCFB65595B}" type="slidenum">
              <a:rPr lang="en-US"/>
              <a:pPr/>
              <a:t>48</a:t>
            </a:fld>
            <a:endParaRPr lang="en-US" dirty="0"/>
          </a:p>
        </p:txBody>
      </p:sp>
    </p:spTree>
    <p:extLst>
      <p:ext uri="{BB962C8B-B14F-4D97-AF65-F5344CB8AC3E}">
        <p14:creationId xmlns:p14="http://schemas.microsoft.com/office/powerpoint/2010/main" val="3405050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35172" name="Slide Number Placeholder 3"/>
          <p:cNvSpPr>
            <a:spLocks noGrp="1"/>
          </p:cNvSpPr>
          <p:nvPr>
            <p:ph type="sldNum" sz="quarter" idx="5"/>
          </p:nvPr>
        </p:nvSpPr>
        <p:spPr>
          <a:noFill/>
        </p:spPr>
        <p:txBody>
          <a:bodyPr/>
          <a:lstStyle/>
          <a:p>
            <a:fld id="{0E94948B-10A3-4F40-8B46-D972130537A5}" type="slidenum">
              <a:rPr lang="en-US"/>
              <a:pPr/>
              <a:t>49</a:t>
            </a:fld>
            <a:endParaRPr lang="en-US" dirty="0"/>
          </a:p>
        </p:txBody>
      </p:sp>
    </p:spTree>
    <p:extLst>
      <p:ext uri="{BB962C8B-B14F-4D97-AF65-F5344CB8AC3E}">
        <p14:creationId xmlns:p14="http://schemas.microsoft.com/office/powerpoint/2010/main" val="14473488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36196" name="Slide Number Placeholder 3"/>
          <p:cNvSpPr>
            <a:spLocks noGrp="1"/>
          </p:cNvSpPr>
          <p:nvPr>
            <p:ph type="sldNum" sz="quarter" idx="5"/>
          </p:nvPr>
        </p:nvSpPr>
        <p:spPr>
          <a:noFill/>
        </p:spPr>
        <p:txBody>
          <a:bodyPr/>
          <a:lstStyle/>
          <a:p>
            <a:fld id="{E41B9235-FF76-5343-80A6-2A52B8C158CB}" type="slidenum">
              <a:rPr lang="en-US"/>
              <a:pPr/>
              <a:t>50</a:t>
            </a:fld>
            <a:endParaRPr lang="en-US" dirty="0"/>
          </a:p>
        </p:txBody>
      </p:sp>
    </p:spTree>
    <p:extLst>
      <p:ext uri="{BB962C8B-B14F-4D97-AF65-F5344CB8AC3E}">
        <p14:creationId xmlns:p14="http://schemas.microsoft.com/office/powerpoint/2010/main" val="37214829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37220" name="Slide Number Placeholder 3"/>
          <p:cNvSpPr>
            <a:spLocks noGrp="1"/>
          </p:cNvSpPr>
          <p:nvPr>
            <p:ph type="sldNum" sz="quarter" idx="5"/>
          </p:nvPr>
        </p:nvSpPr>
        <p:spPr>
          <a:noFill/>
        </p:spPr>
        <p:txBody>
          <a:bodyPr/>
          <a:lstStyle/>
          <a:p>
            <a:fld id="{C3FB538D-6EF2-E04A-B8BE-3754733D8CB8}" type="slidenum">
              <a:rPr lang="en-US"/>
              <a:pPr/>
              <a:t>51</a:t>
            </a:fld>
            <a:endParaRPr lang="en-US" dirty="0"/>
          </a:p>
        </p:txBody>
      </p:sp>
    </p:spTree>
    <p:extLst>
      <p:ext uri="{BB962C8B-B14F-4D97-AF65-F5344CB8AC3E}">
        <p14:creationId xmlns:p14="http://schemas.microsoft.com/office/powerpoint/2010/main" val="23324569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217090" name="Rectangle 2"/>
          <p:cNvSpPr>
            <a:spLocks noGrp="1" noRot="1" noChangeAspect="1"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217091" name="Rectangle 3"/>
          <p:cNvSpPr>
            <a:spLocks noGrp="1" noChangeArrowheads="1"/>
          </p:cNvSpPr>
          <p:nvPr>
            <p:ph type="body" idx="1"/>
          </p:nvPr>
        </p:nvSpPr>
        <p:spPr bwMode="auto">
          <a:xfrm>
            <a:off x="912813" y="4343400"/>
            <a:ext cx="5032375" cy="4113213"/>
          </a:xfrm>
          <a:prstGeom prst="rect">
            <a:avLst/>
          </a:prstGeom>
          <a:solidFill>
            <a:srgbClr val="FFFFFF"/>
          </a:solidFill>
          <a:ln>
            <a:solidFill>
              <a:srgbClr val="000000"/>
            </a:solidFill>
            <a:miter lim="800000"/>
            <a:headEnd/>
            <a:tailEnd/>
          </a:ln>
        </p:spPr>
        <p:txBody>
          <a:bodyPr lIns="91426" tIns="45714" rIns="91426" bIns="45714">
            <a:prstTxWarp prst="textNoShape">
              <a:avLst/>
            </a:prstTxWarp>
          </a:bodyPr>
          <a:lstStyle/>
          <a:p>
            <a:r>
              <a:rPr lang="en-US" sz="1800" b="1" dirty="0">
                <a:ea typeface="ＭＳ Ｐゴシック" charset="-128"/>
              </a:rPr>
              <a:t>Figure 13-22: </a:t>
            </a:r>
            <a:r>
              <a:rPr lang="en-US" sz="1200" kern="1200" baseline="0" dirty="0">
                <a:solidFill>
                  <a:schemeClr val="tx1"/>
                </a:solidFill>
                <a:latin typeface="Calibri" charset="0"/>
                <a:ea typeface="ＭＳ Ｐゴシック" pitchFamily="1" charset="-128"/>
                <a:cs typeface="ＭＳ Ｐゴシック" charset="-128"/>
              </a:rPr>
              <a:t>Traditional irrigation methods rely on gravity and flowing water (left). Newer systems such as center-pivot, low-pressure sprinkler irrigation (right) and drip irrigation (center) are far more efficient.</a:t>
            </a:r>
            <a:endParaRPr lang="en-US" sz="1800" b="1" dirty="0">
              <a:ea typeface="ＭＳ Ｐゴシック" charset="-128"/>
            </a:endParaRPr>
          </a:p>
        </p:txBody>
      </p:sp>
    </p:spTree>
    <p:extLst>
      <p:ext uri="{BB962C8B-B14F-4D97-AF65-F5344CB8AC3E}">
        <p14:creationId xmlns:p14="http://schemas.microsoft.com/office/powerpoint/2010/main" val="37904243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p:spPr>
        <p:txBody>
          <a:bodyPr/>
          <a:lstStyle/>
          <a:p>
            <a:r>
              <a:rPr b="1" noProof="1">
                <a:solidFill>
                  <a:srgbClr val="000000"/>
                </a:solidFill>
                <a:ea typeface="ＭＳ Ｐゴシック" charset="-128"/>
              </a:rPr>
              <a:t>Figure 13</a:t>
            </a:r>
            <a:r>
              <a:rPr lang="en-US" b="1" noProof="1">
                <a:solidFill>
                  <a:srgbClr val="000000"/>
                </a:solidFill>
                <a:ea typeface="ＭＳ Ｐゴシック" charset="-128"/>
              </a:rPr>
              <a:t>-25</a:t>
            </a:r>
            <a:r>
              <a:rPr b="1" noProof="1">
                <a:solidFill>
                  <a:srgbClr val="000000"/>
                </a:solidFill>
                <a:ea typeface="ＭＳ Ｐゴシック" charset="-128"/>
              </a:rPr>
              <a:t>:</a:t>
            </a:r>
            <a:r>
              <a:rPr noProof="1">
                <a:solidFill>
                  <a:srgbClr val="000000"/>
                </a:solidFill>
                <a:ea typeface="ＭＳ Ｐゴシック" charset="-128"/>
              </a:rPr>
              <a:t> </a:t>
            </a:r>
            <a:r>
              <a:rPr lang="en-US" sz="1200" kern="1200" baseline="0" dirty="0">
                <a:solidFill>
                  <a:schemeClr val="tx1"/>
                </a:solidFill>
                <a:latin typeface="Calibri" charset="0"/>
                <a:ea typeface="ＭＳ Ｐゴシック" pitchFamily="1" charset="-128"/>
                <a:cs typeface="ＭＳ Ｐゴシック" charset="-128"/>
              </a:rPr>
              <a:t>There are a number of ways to reduce freshwater losses in irrigation. </a:t>
            </a:r>
            <a:r>
              <a:rPr lang="en-US" sz="1200" b="1" kern="1200" baseline="0" dirty="0">
                <a:solidFill>
                  <a:schemeClr val="tx1"/>
                </a:solidFill>
                <a:latin typeface="Calibri" charset="0"/>
                <a:ea typeface="ＭＳ Ｐゴシック" pitchFamily="1" charset="-128"/>
                <a:cs typeface="ＭＳ Ｐゴシック" charset="-128"/>
              </a:rPr>
              <a:t>Questions:</a:t>
            </a:r>
            <a:r>
              <a:rPr lang="en-US" sz="1200" kern="1200" baseline="0" dirty="0">
                <a:solidFill>
                  <a:schemeClr val="tx1"/>
                </a:solidFill>
                <a:latin typeface="Calibri" charset="0"/>
                <a:ea typeface="ＭＳ Ｐゴシック" pitchFamily="1" charset="-128"/>
                <a:cs typeface="ＭＳ Ｐゴシック" charset="-128"/>
              </a:rPr>
              <a:t> Which two of these solutions do you think are the best ones? Why?</a:t>
            </a:r>
            <a:endParaRPr noProof="1">
              <a:solidFill>
                <a:srgbClr val="000000"/>
              </a:solidFill>
              <a:ea typeface="ＭＳ Ｐゴシック" charset="-128"/>
            </a:endParaRPr>
          </a:p>
        </p:txBody>
      </p:sp>
      <p:sp>
        <p:nvSpPr>
          <p:cNvPr id="139268" name="Slide Number Placeholder 3"/>
          <p:cNvSpPr>
            <a:spLocks noGrp="1"/>
          </p:cNvSpPr>
          <p:nvPr>
            <p:ph type="sldNum" sz="quarter" idx="5"/>
          </p:nvPr>
        </p:nvSpPr>
        <p:spPr>
          <a:noFill/>
        </p:spPr>
        <p:txBody>
          <a:bodyPr/>
          <a:lstStyle/>
          <a:p>
            <a:fld id="{1A3C75A2-78F2-5745-AFA8-A9C4EC8660F7}" type="slidenum">
              <a:rPr lang="en-US"/>
              <a:pPr/>
              <a:t>53</a:t>
            </a:fld>
            <a:endParaRPr lang="en-US" dirty="0"/>
          </a:p>
        </p:txBody>
      </p:sp>
    </p:spTree>
    <p:extLst>
      <p:ext uri="{BB962C8B-B14F-4D97-AF65-F5344CB8AC3E}">
        <p14:creationId xmlns:p14="http://schemas.microsoft.com/office/powerpoint/2010/main" val="24194041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40292" name="Slide Number Placeholder 3"/>
          <p:cNvSpPr>
            <a:spLocks noGrp="1"/>
          </p:cNvSpPr>
          <p:nvPr>
            <p:ph type="sldNum" sz="quarter" idx="5"/>
          </p:nvPr>
        </p:nvSpPr>
        <p:spPr>
          <a:noFill/>
        </p:spPr>
        <p:txBody>
          <a:bodyPr/>
          <a:lstStyle/>
          <a:p>
            <a:fld id="{4FA8F98B-693E-7A41-923C-00C15589C1DA}" type="slidenum">
              <a:rPr lang="en-US"/>
              <a:pPr/>
              <a:t>54</a:t>
            </a:fld>
            <a:endParaRPr lang="en-US" dirty="0"/>
          </a:p>
        </p:txBody>
      </p:sp>
    </p:spTree>
    <p:extLst>
      <p:ext uri="{BB962C8B-B14F-4D97-AF65-F5344CB8AC3E}">
        <p14:creationId xmlns:p14="http://schemas.microsoft.com/office/powerpoint/2010/main" val="12934392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a:lstStyle/>
          <a:p>
            <a:r>
              <a:rPr b="1" noProof="1">
                <a:solidFill>
                  <a:srgbClr val="00FF00"/>
                </a:solidFill>
                <a:ea typeface="ＭＳ Ｐゴシック" charset="-128"/>
              </a:rPr>
              <a:t>Figure 13</a:t>
            </a:r>
            <a:r>
              <a:rPr lang="en-US" b="1" noProof="1">
                <a:solidFill>
                  <a:srgbClr val="00FF00"/>
                </a:solidFill>
                <a:ea typeface="ＭＳ Ｐゴシック" charset="-128"/>
              </a:rPr>
              <a:t>-24</a:t>
            </a:r>
            <a:r>
              <a:rPr b="1" noProof="1">
                <a:solidFill>
                  <a:srgbClr val="00FF00"/>
                </a:solidFill>
                <a:ea typeface="ＭＳ Ｐゴシック" charset="-128"/>
              </a:rPr>
              <a:t>:</a:t>
            </a:r>
            <a:r>
              <a:rPr noProof="1">
                <a:solidFill>
                  <a:srgbClr val="00FF00"/>
                </a:solidFill>
                <a:ea typeface="ＭＳ Ｐゴシック" charset="-128"/>
              </a:rPr>
              <a:t> </a:t>
            </a:r>
            <a:r>
              <a:rPr lang="en-US" b="1" dirty="0">
                <a:solidFill>
                  <a:srgbClr val="00FF00"/>
                </a:solidFill>
                <a:ea typeface="ＭＳ Ｐゴシック" charset="-128"/>
              </a:rPr>
              <a:t>S</a:t>
            </a:r>
            <a:r>
              <a:rPr b="1" noProof="1">
                <a:solidFill>
                  <a:srgbClr val="00FF00"/>
                </a:solidFill>
                <a:ea typeface="ＭＳ Ｐゴシック" charset="-128"/>
              </a:rPr>
              <a:t>olutions. </a:t>
            </a:r>
            <a:r>
              <a:rPr lang="en-US" b="1" baseline="0" noProof="1">
                <a:solidFill>
                  <a:srgbClr val="00FF00"/>
                </a:solidFill>
                <a:ea typeface="ＭＳ Ｐゴシック" charset="-128"/>
              </a:rPr>
              <a:t> </a:t>
            </a:r>
            <a:r>
              <a:rPr lang="en-US" sz="1200" kern="1200" baseline="0" dirty="0">
                <a:solidFill>
                  <a:schemeClr val="tx1"/>
                </a:solidFill>
                <a:latin typeface="Calibri" charset="0"/>
                <a:ea typeface="ＭＳ Ｐゴシック" pitchFamily="1" charset="-128"/>
                <a:cs typeface="ＭＳ Ｐゴシック" charset="-128"/>
              </a:rPr>
              <a:t>In areas of Bangladesh and India, where water tables are high, many small-scale farmers use treadle pumps to supply irrigation water to their fields.</a:t>
            </a:r>
            <a:endParaRPr noProof="1">
              <a:solidFill>
                <a:srgbClr val="000000"/>
              </a:solidFill>
              <a:ea typeface="ＭＳ Ｐゴシック" charset="-128"/>
            </a:endParaRPr>
          </a:p>
        </p:txBody>
      </p:sp>
      <p:sp>
        <p:nvSpPr>
          <p:cNvPr id="141316" name="Slide Number Placeholder 3"/>
          <p:cNvSpPr>
            <a:spLocks noGrp="1"/>
          </p:cNvSpPr>
          <p:nvPr>
            <p:ph type="sldNum" sz="quarter" idx="5"/>
          </p:nvPr>
        </p:nvSpPr>
        <p:spPr>
          <a:noFill/>
        </p:spPr>
        <p:txBody>
          <a:bodyPr/>
          <a:lstStyle/>
          <a:p>
            <a:fld id="{D77413E9-7DFE-2546-8EE4-9848FD72CAEE}" type="slidenum">
              <a:rPr lang="en-US"/>
              <a:pPr/>
              <a:t>55</a:t>
            </a:fld>
            <a:endParaRPr lang="en-US" dirty="0"/>
          </a:p>
        </p:txBody>
      </p:sp>
    </p:spTree>
    <p:extLst>
      <p:ext uri="{BB962C8B-B14F-4D97-AF65-F5344CB8AC3E}">
        <p14:creationId xmlns:p14="http://schemas.microsoft.com/office/powerpoint/2010/main" val="2912950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9092" name="Slide Number Placeholder 3"/>
          <p:cNvSpPr>
            <a:spLocks noGrp="1"/>
          </p:cNvSpPr>
          <p:nvPr>
            <p:ph type="sldNum" sz="quarter" idx="5"/>
          </p:nvPr>
        </p:nvSpPr>
        <p:spPr>
          <a:noFill/>
        </p:spPr>
        <p:txBody>
          <a:bodyPr/>
          <a:lstStyle/>
          <a:p>
            <a:fld id="{A1DA4565-A8C2-4B4A-9E0F-FE63CDDD8F91}" type="slidenum">
              <a:rPr lang="en-US"/>
              <a:pPr/>
              <a:t>6</a:t>
            </a:fld>
            <a:endParaRPr lang="en-US" dirty="0"/>
          </a:p>
        </p:txBody>
      </p:sp>
    </p:spTree>
    <p:extLst>
      <p:ext uri="{BB962C8B-B14F-4D97-AF65-F5344CB8AC3E}">
        <p14:creationId xmlns:p14="http://schemas.microsoft.com/office/powerpoint/2010/main" val="12597567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42340" name="Slide Number Placeholder 3"/>
          <p:cNvSpPr>
            <a:spLocks noGrp="1"/>
          </p:cNvSpPr>
          <p:nvPr>
            <p:ph type="sldNum" sz="quarter" idx="5"/>
          </p:nvPr>
        </p:nvSpPr>
        <p:spPr>
          <a:noFill/>
        </p:spPr>
        <p:txBody>
          <a:bodyPr/>
          <a:lstStyle/>
          <a:p>
            <a:fld id="{9B2567ED-9885-3F48-88E0-5D6D7BFFBA60}" type="slidenum">
              <a:rPr lang="en-US"/>
              <a:pPr/>
              <a:t>56</a:t>
            </a:fld>
            <a:endParaRPr lang="en-US" dirty="0"/>
          </a:p>
        </p:txBody>
      </p:sp>
    </p:spTree>
    <p:extLst>
      <p:ext uri="{BB962C8B-B14F-4D97-AF65-F5344CB8AC3E}">
        <p14:creationId xmlns:p14="http://schemas.microsoft.com/office/powerpoint/2010/main" val="11926176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r>
              <a:rPr b="1" noProof="1">
                <a:solidFill>
                  <a:srgbClr val="000000"/>
                </a:solidFill>
                <a:ea typeface="ＭＳ Ｐゴシック" charset="-128"/>
              </a:rPr>
              <a:t>Figure 13</a:t>
            </a:r>
            <a:r>
              <a:rPr lang="en-US" b="1" noProof="1">
                <a:solidFill>
                  <a:srgbClr val="000000"/>
                </a:solidFill>
                <a:ea typeface="ＭＳ Ｐゴシック" charset="-128"/>
              </a:rPr>
              <a:t>-27</a:t>
            </a:r>
            <a:r>
              <a:rPr b="1" noProof="1">
                <a:solidFill>
                  <a:srgbClr val="000000"/>
                </a:solidFill>
                <a:ea typeface="ＭＳ Ｐゴシック" charset="-128"/>
              </a:rPr>
              <a:t>:</a:t>
            </a:r>
            <a:r>
              <a:rPr noProof="1">
                <a:solidFill>
                  <a:srgbClr val="000000"/>
                </a:solidFill>
                <a:ea typeface="ＭＳ Ｐゴシック" charset="-128"/>
              </a:rPr>
              <a:t> </a:t>
            </a:r>
            <a:r>
              <a:rPr lang="en-US" sz="1200" kern="1200" baseline="0" dirty="0">
                <a:solidFill>
                  <a:schemeClr val="tx1"/>
                </a:solidFill>
                <a:latin typeface="Calibri" charset="0"/>
                <a:ea typeface="ＭＳ Ｐゴシック" pitchFamily="1" charset="-128"/>
                <a:cs typeface="ＭＳ Ｐゴシック" charset="-128"/>
              </a:rPr>
              <a:t>There are a number of ways to reduce freshwater losses in industries, homes, and businesses (Concept 13-6). Questions: Which three of these solutions do you think are the best ones? Why?</a:t>
            </a:r>
            <a:endParaRPr noProof="1">
              <a:solidFill>
                <a:srgbClr val="000000"/>
              </a:solidFill>
              <a:ea typeface="ＭＳ Ｐゴシック" charset="-128"/>
            </a:endParaRPr>
          </a:p>
        </p:txBody>
      </p:sp>
      <p:sp>
        <p:nvSpPr>
          <p:cNvPr id="143364" name="Slide Number Placeholder 3"/>
          <p:cNvSpPr>
            <a:spLocks noGrp="1"/>
          </p:cNvSpPr>
          <p:nvPr>
            <p:ph type="sldNum" sz="quarter" idx="5"/>
          </p:nvPr>
        </p:nvSpPr>
        <p:spPr>
          <a:noFill/>
        </p:spPr>
        <p:txBody>
          <a:bodyPr/>
          <a:lstStyle/>
          <a:p>
            <a:fld id="{E8948AF2-C423-EE4E-BB65-3A8E97FA61FC}" type="slidenum">
              <a:rPr lang="en-US"/>
              <a:pPr/>
              <a:t>57</a:t>
            </a:fld>
            <a:endParaRPr lang="en-US" dirty="0"/>
          </a:p>
        </p:txBody>
      </p:sp>
    </p:spTree>
    <p:extLst>
      <p:ext uri="{BB962C8B-B14F-4D97-AF65-F5344CB8AC3E}">
        <p14:creationId xmlns:p14="http://schemas.microsoft.com/office/powerpoint/2010/main" val="35271710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r>
              <a:rPr b="1" noProof="1">
                <a:solidFill>
                  <a:srgbClr val="000000"/>
                </a:solidFill>
                <a:ea typeface="ＭＳ Ｐゴシック" charset="-128"/>
              </a:rPr>
              <a:t>Figure 13</a:t>
            </a:r>
            <a:r>
              <a:rPr lang="en-US" b="1" noProof="1">
                <a:solidFill>
                  <a:srgbClr val="000000"/>
                </a:solidFill>
                <a:ea typeface="ＭＳ Ｐゴシック" charset="-128"/>
              </a:rPr>
              <a:t>-26</a:t>
            </a:r>
            <a:r>
              <a:rPr b="1" noProof="1">
                <a:solidFill>
                  <a:srgbClr val="000000"/>
                </a:solidFill>
                <a:ea typeface="ＭＳ Ｐゴシック" charset="-128"/>
              </a:rPr>
              <a:t>:</a:t>
            </a:r>
            <a:r>
              <a:rPr noProof="1">
                <a:solidFill>
                  <a:srgbClr val="000000"/>
                </a:solidFill>
                <a:ea typeface="ＭＳ Ｐゴシック" charset="-128"/>
              </a:rPr>
              <a:t> </a:t>
            </a:r>
            <a:r>
              <a:rPr lang="en-US" sz="1200" kern="1200" baseline="0" dirty="0">
                <a:solidFill>
                  <a:schemeClr val="tx1"/>
                </a:solidFill>
                <a:latin typeface="Calibri" charset="0"/>
                <a:ea typeface="ＭＳ Ｐゴシック" pitchFamily="1" charset="-128"/>
                <a:cs typeface="ＭＳ Ｐゴシック" charset="-128"/>
              </a:rPr>
              <a:t>This yard in Encinitas, a city in a dry area of southern California (USA), uses a mix of plants that are native to the arid environment and require little watering.</a:t>
            </a:r>
            <a:endParaRPr noProof="1">
              <a:solidFill>
                <a:srgbClr val="000000"/>
              </a:solidFill>
              <a:ea typeface="ＭＳ Ｐゴシック" charset="-128"/>
            </a:endParaRPr>
          </a:p>
        </p:txBody>
      </p:sp>
      <p:sp>
        <p:nvSpPr>
          <p:cNvPr id="144388" name="Slide Number Placeholder 3"/>
          <p:cNvSpPr>
            <a:spLocks noGrp="1"/>
          </p:cNvSpPr>
          <p:nvPr>
            <p:ph type="sldNum" sz="quarter" idx="5"/>
          </p:nvPr>
        </p:nvSpPr>
        <p:spPr>
          <a:noFill/>
        </p:spPr>
        <p:txBody>
          <a:bodyPr/>
          <a:lstStyle/>
          <a:p>
            <a:fld id="{7AA0D86F-71A3-8B46-B696-36D2E1CBDB14}" type="slidenum">
              <a:rPr lang="en-US"/>
              <a:pPr/>
              <a:t>58</a:t>
            </a:fld>
            <a:endParaRPr lang="en-US" dirty="0"/>
          </a:p>
        </p:txBody>
      </p:sp>
    </p:spTree>
    <p:extLst>
      <p:ext uri="{BB962C8B-B14F-4D97-AF65-F5344CB8AC3E}">
        <p14:creationId xmlns:p14="http://schemas.microsoft.com/office/powerpoint/2010/main" val="15307647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45412" name="Slide Number Placeholder 3"/>
          <p:cNvSpPr>
            <a:spLocks noGrp="1"/>
          </p:cNvSpPr>
          <p:nvPr>
            <p:ph type="sldNum" sz="quarter" idx="5"/>
          </p:nvPr>
        </p:nvSpPr>
        <p:spPr>
          <a:noFill/>
        </p:spPr>
        <p:txBody>
          <a:bodyPr/>
          <a:lstStyle/>
          <a:p>
            <a:fld id="{5CBE1F01-E21C-B24D-897B-57B4173769B3}" type="slidenum">
              <a:rPr lang="en-US"/>
              <a:pPr/>
              <a:t>59</a:t>
            </a:fld>
            <a:endParaRPr lang="en-US" dirty="0"/>
          </a:p>
        </p:txBody>
      </p:sp>
    </p:spTree>
    <p:extLst>
      <p:ext uri="{BB962C8B-B14F-4D97-AF65-F5344CB8AC3E}">
        <p14:creationId xmlns:p14="http://schemas.microsoft.com/office/powerpoint/2010/main" val="28306497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Figure 13-28: </a:t>
            </a:r>
            <a:r>
              <a:rPr lang="en-US" sz="1200" b="1" kern="1200" baseline="0" dirty="0">
                <a:solidFill>
                  <a:schemeClr val="tx1"/>
                </a:solidFill>
                <a:latin typeface="Calibri" charset="0"/>
                <a:ea typeface="ＭＳ Ｐゴシック" pitchFamily="1" charset="-128"/>
                <a:cs typeface="ＭＳ Ｐゴシック" charset="-128"/>
              </a:rPr>
              <a:t>Individuals matter</a:t>
            </a:r>
            <a:r>
              <a:rPr lang="en-US" sz="1200" kern="1200" baseline="0" dirty="0">
                <a:solidFill>
                  <a:schemeClr val="tx1"/>
                </a:solidFill>
                <a:latin typeface="Calibri" charset="0"/>
                <a:ea typeface="ＭＳ Ｐゴシック" pitchFamily="1" charset="-128"/>
                <a:cs typeface="ＭＳ Ｐゴシック" charset="-128"/>
              </a:rPr>
              <a:t>: You can reduce your use and waste of freshwater. Questions: Which of these steps have you taken? Which would you like to take?</a:t>
            </a:r>
            <a:endParaRPr lang="en-US" b="1" dirty="0"/>
          </a:p>
        </p:txBody>
      </p:sp>
      <p:sp>
        <p:nvSpPr>
          <p:cNvPr id="4" name="Slide Number Placeholder 3"/>
          <p:cNvSpPr>
            <a:spLocks noGrp="1"/>
          </p:cNvSpPr>
          <p:nvPr>
            <p:ph type="sldNum" sz="quarter" idx="10"/>
          </p:nvPr>
        </p:nvSpPr>
        <p:spPr/>
        <p:txBody>
          <a:bodyPr/>
          <a:lstStyle/>
          <a:p>
            <a:fld id="{B746A712-A782-DD4F-9A19-C07E768593A6}" type="slidenum">
              <a:rPr lang="en-US" smtClean="0"/>
              <a:pPr/>
              <a:t>61</a:t>
            </a:fld>
            <a:endParaRPr lang="en-US" dirty="0"/>
          </a:p>
        </p:txBody>
      </p:sp>
    </p:spTree>
    <p:extLst>
      <p:ext uri="{BB962C8B-B14F-4D97-AF65-F5344CB8AC3E}">
        <p14:creationId xmlns:p14="http://schemas.microsoft.com/office/powerpoint/2010/main" val="20638072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48484" name="Slide Number Placeholder 3"/>
          <p:cNvSpPr>
            <a:spLocks noGrp="1"/>
          </p:cNvSpPr>
          <p:nvPr>
            <p:ph type="sldNum" sz="quarter" idx="5"/>
          </p:nvPr>
        </p:nvSpPr>
        <p:spPr>
          <a:noFill/>
        </p:spPr>
        <p:txBody>
          <a:bodyPr/>
          <a:lstStyle/>
          <a:p>
            <a:fld id="{5E1CA513-7B96-E34D-A409-8688D2251C81}" type="slidenum">
              <a:rPr lang="en-US"/>
              <a:pPr/>
              <a:t>62</a:t>
            </a:fld>
            <a:endParaRPr lang="en-US" dirty="0"/>
          </a:p>
        </p:txBody>
      </p:sp>
    </p:spTree>
    <p:extLst>
      <p:ext uri="{BB962C8B-B14F-4D97-AF65-F5344CB8AC3E}">
        <p14:creationId xmlns:p14="http://schemas.microsoft.com/office/powerpoint/2010/main" val="26770487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49508" name="Slide Number Placeholder 3"/>
          <p:cNvSpPr>
            <a:spLocks noGrp="1"/>
          </p:cNvSpPr>
          <p:nvPr>
            <p:ph type="sldNum" sz="quarter" idx="5"/>
          </p:nvPr>
        </p:nvSpPr>
        <p:spPr>
          <a:noFill/>
        </p:spPr>
        <p:txBody>
          <a:bodyPr/>
          <a:lstStyle/>
          <a:p>
            <a:fld id="{49E6BB70-3B40-F042-AB34-1FD363CD567B}" type="slidenum">
              <a:rPr lang="en-US"/>
              <a:pPr/>
              <a:t>63</a:t>
            </a:fld>
            <a:endParaRPr lang="en-US" dirty="0"/>
          </a:p>
        </p:txBody>
      </p:sp>
    </p:spTree>
    <p:extLst>
      <p:ext uri="{BB962C8B-B14F-4D97-AF65-F5344CB8AC3E}">
        <p14:creationId xmlns:p14="http://schemas.microsoft.com/office/powerpoint/2010/main" val="27610312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219138" name="Rectangle 2"/>
          <p:cNvSpPr>
            <a:spLocks noGrp="1" noRot="1" noChangeAspect="1"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219139" name="Rectangle 3"/>
          <p:cNvSpPr>
            <a:spLocks noGrp="1" noChangeArrowheads="1"/>
          </p:cNvSpPr>
          <p:nvPr>
            <p:ph type="body" idx="1"/>
          </p:nvPr>
        </p:nvSpPr>
        <p:spPr bwMode="auto">
          <a:xfrm>
            <a:off x="912813" y="4343400"/>
            <a:ext cx="5032375" cy="4113213"/>
          </a:xfrm>
          <a:prstGeom prst="rect">
            <a:avLst/>
          </a:prstGeom>
          <a:solidFill>
            <a:srgbClr val="FFFFFF"/>
          </a:solidFill>
          <a:ln>
            <a:solidFill>
              <a:srgbClr val="000000"/>
            </a:solidFill>
            <a:miter lim="800000"/>
            <a:headEnd/>
            <a:tailEnd/>
          </a:ln>
        </p:spPr>
        <p:txBody>
          <a:bodyPr lIns="91426" tIns="45714" rIns="91426" bIns="45714">
            <a:prstTxWarp prst="textNoShape">
              <a:avLst/>
            </a:prstTxWarp>
          </a:bodyPr>
          <a:lstStyle/>
          <a:p>
            <a:r>
              <a:rPr lang="en-US" sz="1800" b="1" dirty="0">
                <a:ea typeface="ＭＳ Ｐゴシック" charset="-128"/>
              </a:rPr>
              <a:t>Figure 13-29: </a:t>
            </a:r>
            <a:r>
              <a:rPr lang="en-US" sz="1200" b="1" kern="1200" baseline="0" dirty="0">
                <a:solidFill>
                  <a:schemeClr val="tx1"/>
                </a:solidFill>
                <a:latin typeface="Calibri" charset="0"/>
                <a:ea typeface="ＭＳ Ｐゴシック" pitchFamily="1" charset="-128"/>
                <a:cs typeface="ＭＳ Ｐゴシック" charset="-128"/>
              </a:rPr>
              <a:t>Natural capital degradation</a:t>
            </a:r>
            <a:r>
              <a:rPr lang="en-US" sz="1200" kern="1200" baseline="0" dirty="0">
                <a:solidFill>
                  <a:schemeClr val="tx1"/>
                </a:solidFill>
                <a:latin typeface="Calibri" charset="0"/>
                <a:ea typeface="ＭＳ Ｐゴシック" pitchFamily="1" charset="-128"/>
                <a:cs typeface="ＭＳ Ｐゴシック" charset="-128"/>
              </a:rPr>
              <a:t>: A hillside before and after deforestation. Question: How might a drought in this area make these effects even worse?</a:t>
            </a:r>
            <a:endParaRPr lang="en-US" sz="1800" b="1" dirty="0">
              <a:ea typeface="ＭＳ Ｐゴシック" charset="-128"/>
            </a:endParaRPr>
          </a:p>
        </p:txBody>
      </p:sp>
    </p:spTree>
    <p:extLst>
      <p:ext uri="{BB962C8B-B14F-4D97-AF65-F5344CB8AC3E}">
        <p14:creationId xmlns:p14="http://schemas.microsoft.com/office/powerpoint/2010/main" val="20269638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52580" name="Slide Number Placeholder 3"/>
          <p:cNvSpPr>
            <a:spLocks noGrp="1"/>
          </p:cNvSpPr>
          <p:nvPr>
            <p:ph type="sldNum" sz="quarter" idx="5"/>
          </p:nvPr>
        </p:nvSpPr>
        <p:spPr>
          <a:noFill/>
        </p:spPr>
        <p:txBody>
          <a:bodyPr/>
          <a:lstStyle/>
          <a:p>
            <a:fld id="{DA12FACF-8972-C647-91F0-926082960902}" type="slidenum">
              <a:rPr lang="en-US"/>
              <a:pPr/>
              <a:t>66</a:t>
            </a:fld>
            <a:endParaRPr lang="en-US" dirty="0"/>
          </a:p>
        </p:txBody>
      </p:sp>
    </p:spTree>
    <p:extLst>
      <p:ext uri="{BB962C8B-B14F-4D97-AF65-F5344CB8AC3E}">
        <p14:creationId xmlns:p14="http://schemas.microsoft.com/office/powerpoint/2010/main" val="83489746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53604" name="Slide Number Placeholder 3"/>
          <p:cNvSpPr>
            <a:spLocks noGrp="1"/>
          </p:cNvSpPr>
          <p:nvPr>
            <p:ph type="sldNum" sz="quarter" idx="5"/>
          </p:nvPr>
        </p:nvSpPr>
        <p:spPr>
          <a:noFill/>
        </p:spPr>
        <p:txBody>
          <a:bodyPr/>
          <a:lstStyle/>
          <a:p>
            <a:fld id="{7CE0782F-965B-5A42-8E46-CA5F2B06F6A1}" type="slidenum">
              <a:rPr lang="en-US"/>
              <a:pPr/>
              <a:t>67</a:t>
            </a:fld>
            <a:endParaRPr lang="en-US" dirty="0"/>
          </a:p>
        </p:txBody>
      </p:sp>
    </p:spTree>
    <p:extLst>
      <p:ext uri="{BB962C8B-B14F-4D97-AF65-F5344CB8AC3E}">
        <p14:creationId xmlns:p14="http://schemas.microsoft.com/office/powerpoint/2010/main" val="3257718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0116" name="Slide Number Placeholder 3"/>
          <p:cNvSpPr>
            <a:spLocks noGrp="1"/>
          </p:cNvSpPr>
          <p:nvPr>
            <p:ph type="sldNum" sz="quarter" idx="5"/>
          </p:nvPr>
        </p:nvSpPr>
        <p:spPr>
          <a:noFill/>
        </p:spPr>
        <p:txBody>
          <a:bodyPr/>
          <a:lstStyle/>
          <a:p>
            <a:fld id="{575ABCA6-1E96-A24E-9E9C-80665AA1500C}" type="slidenum">
              <a:rPr lang="en-US"/>
              <a:pPr/>
              <a:t>7</a:t>
            </a:fld>
            <a:endParaRPr lang="en-US" dirty="0"/>
          </a:p>
        </p:txBody>
      </p:sp>
    </p:spTree>
    <p:extLst>
      <p:ext uri="{BB962C8B-B14F-4D97-AF65-F5344CB8AC3E}">
        <p14:creationId xmlns:p14="http://schemas.microsoft.com/office/powerpoint/2010/main" val="10080703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p:spPr>
        <p:txBody>
          <a:bodyPr/>
          <a:lstStyle/>
          <a:p>
            <a:r>
              <a:rPr b="1" noProof="1">
                <a:solidFill>
                  <a:srgbClr val="000000"/>
                </a:solidFill>
                <a:ea typeface="ＭＳ Ｐゴシック" charset="-128"/>
              </a:rPr>
              <a:t>Figure 13</a:t>
            </a:r>
            <a:r>
              <a:rPr lang="en-US" b="1" noProof="1">
                <a:solidFill>
                  <a:srgbClr val="000000"/>
                </a:solidFill>
                <a:ea typeface="ＭＳ Ｐゴシック" charset="-128"/>
              </a:rPr>
              <a:t>-30</a:t>
            </a:r>
            <a:r>
              <a:rPr b="1" noProof="1">
                <a:solidFill>
                  <a:srgbClr val="000000"/>
                </a:solidFill>
                <a:ea typeface="ＭＳ Ｐゴシック" charset="-128"/>
              </a:rPr>
              <a:t>:</a:t>
            </a:r>
            <a:r>
              <a:rPr noProof="1">
                <a:solidFill>
                  <a:srgbClr val="000000"/>
                </a:solidFill>
                <a:ea typeface="ＭＳ Ｐゴシック" charset="-128"/>
              </a:rPr>
              <a:t> </a:t>
            </a:r>
            <a:r>
              <a:rPr lang="en-US" sz="1200" kern="1200" baseline="0" dirty="0">
                <a:solidFill>
                  <a:schemeClr val="tx1"/>
                </a:solidFill>
                <a:latin typeface="Calibri" charset="0"/>
                <a:ea typeface="ＭＳ Ｐゴシック" pitchFamily="1" charset="-128"/>
                <a:cs typeface="ＭＳ Ｐゴシック" charset="-128"/>
              </a:rPr>
              <a:t>Methods for reducing the harmful effects of flooding (Concept 13-7). Questions: Which two of these solutions do you think are the best ones? Why?</a:t>
            </a:r>
            <a:endParaRPr noProof="1">
              <a:solidFill>
                <a:srgbClr val="000000"/>
              </a:solidFill>
              <a:ea typeface="ＭＳ Ｐゴシック" charset="-128"/>
            </a:endParaRPr>
          </a:p>
        </p:txBody>
      </p:sp>
      <p:sp>
        <p:nvSpPr>
          <p:cNvPr id="154628" name="Slide Number Placeholder 3"/>
          <p:cNvSpPr>
            <a:spLocks noGrp="1"/>
          </p:cNvSpPr>
          <p:nvPr>
            <p:ph type="sldNum" sz="quarter" idx="5"/>
          </p:nvPr>
        </p:nvSpPr>
        <p:spPr>
          <a:noFill/>
        </p:spPr>
        <p:txBody>
          <a:bodyPr/>
          <a:lstStyle/>
          <a:p>
            <a:fld id="{9AEF1A11-CFDF-5B48-AFF2-192A0A988B34}" type="slidenum">
              <a:rPr lang="en-US"/>
              <a:pPr/>
              <a:t>68</a:t>
            </a:fld>
            <a:endParaRPr lang="en-US" dirty="0"/>
          </a:p>
        </p:txBody>
      </p:sp>
    </p:spTree>
    <p:extLst>
      <p:ext uri="{BB962C8B-B14F-4D97-AF65-F5344CB8AC3E}">
        <p14:creationId xmlns:p14="http://schemas.microsoft.com/office/powerpoint/2010/main" val="3909201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3188" name="Slide Number Placeholder 3"/>
          <p:cNvSpPr>
            <a:spLocks noGrp="1"/>
          </p:cNvSpPr>
          <p:nvPr>
            <p:ph type="sldNum" sz="quarter" idx="5"/>
          </p:nvPr>
        </p:nvSpPr>
        <p:spPr>
          <a:noFill/>
        </p:spPr>
        <p:txBody>
          <a:bodyPr/>
          <a:lstStyle/>
          <a:p>
            <a:fld id="{8D4D1EDB-8CEC-6745-8E93-B38B60DA8358}" type="slidenum">
              <a:rPr lang="en-US"/>
              <a:pPr/>
              <a:t>8</a:t>
            </a:fld>
            <a:endParaRPr lang="en-US" dirty="0"/>
          </a:p>
        </p:txBody>
      </p:sp>
    </p:spTree>
    <p:extLst>
      <p:ext uri="{BB962C8B-B14F-4D97-AF65-F5344CB8AC3E}">
        <p14:creationId xmlns:p14="http://schemas.microsoft.com/office/powerpoint/2010/main" val="2092575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Figure 13-4: </a:t>
            </a:r>
            <a:r>
              <a:rPr lang="en-US" sz="1200" kern="1200" baseline="0" dirty="0">
                <a:solidFill>
                  <a:schemeClr val="tx1"/>
                </a:solidFill>
                <a:latin typeface="Calibri" charset="0"/>
                <a:ea typeface="ＭＳ Ｐゴシック" pitchFamily="1" charset="-128"/>
                <a:cs typeface="ＭＳ Ｐゴシック" charset="-128"/>
              </a:rPr>
              <a:t>Global average annual precipitation.</a:t>
            </a:r>
            <a:endParaRPr lang="en-US" b="1" dirty="0"/>
          </a:p>
        </p:txBody>
      </p:sp>
      <p:sp>
        <p:nvSpPr>
          <p:cNvPr id="4" name="Slide Number Placeholder 3"/>
          <p:cNvSpPr>
            <a:spLocks noGrp="1"/>
          </p:cNvSpPr>
          <p:nvPr>
            <p:ph type="sldNum" sz="quarter" idx="10"/>
          </p:nvPr>
        </p:nvSpPr>
        <p:spPr/>
        <p:txBody>
          <a:bodyPr/>
          <a:lstStyle/>
          <a:p>
            <a:fld id="{B746A712-A782-DD4F-9A19-C07E768593A6}" type="slidenum">
              <a:rPr lang="en-US" smtClean="0"/>
              <a:pPr/>
              <a:t>9</a:t>
            </a:fld>
            <a:endParaRPr lang="en-US" dirty="0"/>
          </a:p>
        </p:txBody>
      </p:sp>
    </p:spTree>
    <p:extLst>
      <p:ext uri="{BB962C8B-B14F-4D97-AF65-F5344CB8AC3E}">
        <p14:creationId xmlns:p14="http://schemas.microsoft.com/office/powerpoint/2010/main" val="2382021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5236" name="Slide Number Placeholder 3"/>
          <p:cNvSpPr>
            <a:spLocks noGrp="1"/>
          </p:cNvSpPr>
          <p:nvPr>
            <p:ph type="sldNum" sz="quarter" idx="5"/>
          </p:nvPr>
        </p:nvSpPr>
        <p:spPr>
          <a:noFill/>
        </p:spPr>
        <p:txBody>
          <a:bodyPr/>
          <a:lstStyle/>
          <a:p>
            <a:fld id="{78B11968-D53B-A444-91FC-78966C6904DF}" type="slidenum">
              <a:rPr lang="en-US"/>
              <a:pPr/>
              <a:t>10</a:t>
            </a:fld>
            <a:endParaRPr lang="en-US" dirty="0"/>
          </a:p>
        </p:txBody>
      </p:sp>
    </p:spTree>
    <p:extLst>
      <p:ext uri="{BB962C8B-B14F-4D97-AF65-F5344CB8AC3E}">
        <p14:creationId xmlns:p14="http://schemas.microsoft.com/office/powerpoint/2010/main" val="11884584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5E0608"/>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39553" cy="6858000"/>
          </a:xfrm>
          <a:prstGeom prst="rect">
            <a:avLst/>
          </a:prstGeom>
          <a:effectLst>
            <a:softEdge rad="152400"/>
          </a:effectLst>
        </p:spPr>
      </p:pic>
      <p:sp>
        <p:nvSpPr>
          <p:cNvPr id="2" name="Title 1"/>
          <p:cNvSpPr>
            <a:spLocks noGrp="1"/>
          </p:cNvSpPr>
          <p:nvPr>
            <p:ph type="ctrTitle" hasCustomPrompt="1"/>
          </p:nvPr>
        </p:nvSpPr>
        <p:spPr>
          <a:xfrm>
            <a:off x="0" y="3276600"/>
            <a:ext cx="3156858" cy="1534887"/>
          </a:xfrm>
        </p:spPr>
        <p:txBody>
          <a:bodyPr/>
          <a:lstStyle>
            <a:lvl1pPr algn="l">
              <a:defRPr lang="en-US" sz="9600" b="1" kern="1200" spc="-600" dirty="0">
                <a:solidFill>
                  <a:srgbClr val="5E0608"/>
                </a:solidFill>
                <a:effectLst>
                  <a:outerShdw dist="38100" dir="2700000" algn="tl" rotWithShape="0">
                    <a:schemeClr val="tx1"/>
                  </a:outerShdw>
                </a:effectLst>
                <a:latin typeface="Vrinda" panose="020B0502040204020203" pitchFamily="34" charset="0"/>
                <a:ea typeface="Arial" charset="0"/>
                <a:cs typeface="Vrinda" panose="020B0502040204020203" pitchFamily="34" charset="0"/>
              </a:defRPr>
            </a:lvl1pPr>
          </a:lstStyle>
          <a:p>
            <a:r>
              <a:rPr lang="en-US" dirty="0"/>
              <a:t>Ch#</a:t>
            </a:r>
          </a:p>
        </p:txBody>
      </p:sp>
      <p:sp>
        <p:nvSpPr>
          <p:cNvPr id="3" name="Subtitle 2"/>
          <p:cNvSpPr>
            <a:spLocks noGrp="1"/>
          </p:cNvSpPr>
          <p:nvPr>
            <p:ph type="subTitle" idx="1" hasCustomPrompt="1"/>
          </p:nvPr>
        </p:nvSpPr>
        <p:spPr>
          <a:xfrm>
            <a:off x="457200" y="4724400"/>
            <a:ext cx="8275320" cy="1752600"/>
          </a:xfrm>
        </p:spPr>
        <p:txBody>
          <a:bodyPr/>
          <a:lstStyle>
            <a:lvl1pPr marL="0" indent="0" algn="l" rtl="0" eaLnBrk="1" fontAlgn="base" hangingPunct="1">
              <a:spcBef>
                <a:spcPts val="900"/>
              </a:spcBef>
              <a:spcAft>
                <a:spcPct val="0"/>
              </a:spcAft>
              <a:buFont typeface="Arial" charset="0"/>
              <a:buNone/>
              <a:defRPr lang="en-US" sz="4000" b="1" kern="1200" dirty="0">
                <a:solidFill>
                  <a:srgbClr val="5E0608"/>
                </a:solidFill>
                <a:effectLst>
                  <a:outerShdw dist="25400" dir="2700000" algn="tl" rotWithShape="0">
                    <a:schemeClr val="tx1"/>
                  </a:outerShdw>
                </a:effectLst>
                <a:latin typeface="Arial" pitchFamily="34" charset="0"/>
                <a:ea typeface="Arial"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ChapTitle</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702E4AA0-EC6C-5849-B0BB-42E010305F34}" type="slidenum">
              <a:rPr lang="en-US"/>
              <a:pPr/>
              <a:t>‹#›</a:t>
            </a:fld>
            <a:endParaRPr lang="en-US" dirty="0"/>
          </a:p>
        </p:txBody>
      </p:sp>
      <p:pic>
        <p:nvPicPr>
          <p:cNvPr id="13"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21013" y="1219200"/>
            <a:ext cx="4023360" cy="3379120"/>
          </a:xfrm>
          <a:prstGeom prst="rect">
            <a:avLst/>
          </a:prstGeom>
          <a:noFill/>
          <a:ln w="9525">
            <a:solidFill>
              <a:schemeClr val="tx1"/>
            </a:solidFill>
            <a:miter lim="800000"/>
            <a:headEnd/>
            <a:tailEnd/>
          </a:ln>
          <a:effectLst>
            <a:softEdge rad="127000"/>
          </a:effectLst>
          <a:extLst>
            <a:ext uri="{909E8E84-426E-40dd-AFC4-6F175D3DCCD1}">
              <a14:hiddenFill xmlns:a14="http://schemas.microsoft.com/office/drawing/2010/main" xmlns="">
                <a:solidFill>
                  <a:schemeClr val="accent1"/>
                </a:solidFill>
              </a14:hiddenFill>
            </a:ext>
          </a:extLst>
        </p:spPr>
      </p:pic>
      <p:sp>
        <p:nvSpPr>
          <p:cNvPr id="14" name="TextBox 13"/>
          <p:cNvSpPr txBox="1"/>
          <p:nvPr userDrawn="1"/>
        </p:nvSpPr>
        <p:spPr>
          <a:xfrm>
            <a:off x="685800" y="381000"/>
            <a:ext cx="7859486" cy="584775"/>
          </a:xfrm>
          <a:prstGeom prst="rect">
            <a:avLst/>
          </a:prstGeom>
          <a:noFill/>
          <a:ln w="12700">
            <a:noFill/>
          </a:ln>
        </p:spPr>
        <p:txBody>
          <a:bodyPr wrap="square" rtlCol="0">
            <a:spAutoFit/>
          </a:bodyPr>
          <a:lstStyle/>
          <a:p>
            <a:pPr algn="r"/>
            <a:r>
              <a:rPr lang="en-US" sz="3200" b="1" spc="100" baseline="0" dirty="0">
                <a:solidFill>
                  <a:srgbClr val="5E0608"/>
                </a:solidFill>
                <a:effectLst>
                  <a:outerShdw blurRad="50800" dist="38100" dir="2700000" algn="tl" rotWithShape="0">
                    <a:prstClr val="black"/>
                  </a:outerShdw>
                </a:effectLst>
              </a:rPr>
              <a:t>LIVING IN THE ENVIRONMENT, 18e</a:t>
            </a:r>
          </a:p>
        </p:txBody>
      </p:sp>
      <p:sp>
        <p:nvSpPr>
          <p:cNvPr id="15" name="TextBox 14"/>
          <p:cNvSpPr txBox="1"/>
          <p:nvPr userDrawn="1"/>
        </p:nvSpPr>
        <p:spPr>
          <a:xfrm>
            <a:off x="990600" y="819090"/>
            <a:ext cx="7543800" cy="400110"/>
          </a:xfrm>
          <a:prstGeom prst="rect">
            <a:avLst/>
          </a:prstGeom>
          <a:noFill/>
          <a:ln w="12700">
            <a:noFill/>
          </a:ln>
        </p:spPr>
        <p:txBody>
          <a:bodyPr wrap="square" rtlCol="0">
            <a:spAutoFit/>
          </a:bodyPr>
          <a:lstStyle/>
          <a:p>
            <a:pPr algn="r"/>
            <a:r>
              <a:rPr lang="en-US" sz="1800" b="1" spc="100" dirty="0">
                <a:solidFill>
                  <a:srgbClr val="FFF6CC"/>
                </a:solidFill>
                <a:effectLst>
                  <a:outerShdw dist="50800" dir="2700000" algn="tl" rotWithShape="0">
                    <a:prstClr val="black"/>
                  </a:outerShdw>
                </a:effectLst>
              </a:rPr>
              <a:t>G. TYLER MILLER </a:t>
            </a:r>
            <a:r>
              <a:rPr lang="en-US" sz="2000" b="1" spc="100" dirty="0">
                <a:solidFill>
                  <a:srgbClr val="FFEC8F"/>
                </a:solidFill>
                <a:effectLst>
                  <a:outerShdw dist="50800" dir="2700000" algn="tl" rotWithShape="0">
                    <a:prstClr val="black"/>
                  </a:outerShdw>
                </a:effectLst>
              </a:rPr>
              <a:t>•</a:t>
            </a:r>
            <a:r>
              <a:rPr lang="en-US" sz="1800" b="1" spc="100" dirty="0">
                <a:effectLst>
                  <a:outerShdw dist="50800" dir="2700000" algn="tl" rotWithShape="0">
                    <a:prstClr val="black"/>
                  </a:outerShdw>
                </a:effectLst>
              </a:rPr>
              <a:t> </a:t>
            </a:r>
            <a:r>
              <a:rPr lang="en-US" sz="1800" b="1" spc="100" dirty="0">
                <a:solidFill>
                  <a:srgbClr val="FFF6CC"/>
                </a:solidFill>
                <a:effectLst>
                  <a:outerShdw dist="50800" dir="2700000" algn="tl" rotWithShape="0">
                    <a:prstClr val="black"/>
                  </a:outerShdw>
                </a:effectLst>
              </a:rPr>
              <a:t>SCOTT E. SPOOLMAN</a:t>
            </a:r>
          </a:p>
        </p:txBody>
      </p:sp>
      <p:cxnSp>
        <p:nvCxnSpPr>
          <p:cNvPr id="16" name="Straight Connector 15"/>
          <p:cNvCxnSpPr/>
          <p:nvPr userDrawn="1"/>
        </p:nvCxnSpPr>
        <p:spPr>
          <a:xfrm>
            <a:off x="411480" y="6248400"/>
            <a:ext cx="8321040" cy="0"/>
          </a:xfrm>
          <a:prstGeom prst="line">
            <a:avLst/>
          </a:prstGeom>
          <a:ln w="28575">
            <a:solidFill>
              <a:srgbClr val="5E0608"/>
            </a:solidFill>
          </a:ln>
          <a:effectLst>
            <a:outerShdw dist="12700" dir="2700000" algn="tl" rotWithShape="0">
              <a:schemeClr val="tx1"/>
            </a:outerShdw>
          </a:effectLst>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317295" y="6324600"/>
            <a:ext cx="2071401" cy="307777"/>
          </a:xfrm>
          <a:prstGeom prst="rect">
            <a:avLst/>
          </a:prstGeom>
          <a:noFill/>
        </p:spPr>
        <p:txBody>
          <a:bodyPr wrap="none" rtlCol="0">
            <a:spAutoFit/>
          </a:bodyPr>
          <a:lstStyle/>
          <a:p>
            <a:r>
              <a:rPr lang="en-US" sz="1400" dirty="0">
                <a:solidFill>
                  <a:srgbClr val="FFF6CC"/>
                </a:solidFill>
              </a:rPr>
              <a:t>© Cengage Learning 2015</a:t>
            </a:r>
          </a:p>
        </p:txBody>
      </p:sp>
    </p:spTree>
    <p:extLst>
      <p:ext uri="{BB962C8B-B14F-4D97-AF65-F5344CB8AC3E}">
        <p14:creationId xmlns:p14="http://schemas.microsoft.com/office/powerpoint/2010/main" val="1472558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1054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2"/>
            <a:r>
              <a:rPr lang="en-US" dirty="0"/>
              <a:t>Click to edit Master text styles</a:t>
            </a:r>
          </a:p>
          <a:p>
            <a:pPr lvl="3"/>
            <a:r>
              <a:rPr lang="en-US" dirty="0"/>
              <a:t>Second level</a:t>
            </a:r>
          </a:p>
          <a:p>
            <a:pPr lvl="4"/>
            <a:r>
              <a:rPr lang="en-US" dirty="0"/>
              <a:t>Third level</a:t>
            </a:r>
          </a:p>
          <a:p>
            <a:pPr lvl="5"/>
            <a:r>
              <a:rPr lang="en-US" dirty="0"/>
              <a:t>Fourth level</a:t>
            </a:r>
          </a:p>
          <a:p>
            <a:pPr lvl="6"/>
            <a:r>
              <a:rPr lang="en-US" dirty="0"/>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rtl="0" eaLnBrk="0" fontAlgn="base" hangingPunct="0">
              <a:spcBef>
                <a:spcPct val="0"/>
              </a:spcBef>
              <a:spcAft>
                <a:spcPct val="0"/>
              </a:spcAft>
              <a:defRPr lang="en-US" sz="1400" kern="1200" smtClean="0">
                <a:solidFill>
                  <a:schemeClr val="tx1"/>
                </a:solidFill>
                <a:latin typeface="Calibri" charset="0"/>
                <a:ea typeface="ＭＳ Ｐゴシック" charset="-128"/>
                <a:cs typeface="ＭＳ Ｐゴシック" charset="-128"/>
              </a:defRPr>
            </a:lvl1pPr>
          </a:lstStyle>
          <a:p>
            <a:fld id="{C423BD72-7946-0D47-94E3-A83B801BE5E0}" type="slidenum">
              <a:rPr lang="en-US" smtClean="0"/>
              <a:pPr/>
              <a:t>‹#›</a:t>
            </a:fld>
            <a:endParaRPr lang="en-US" dirty="0"/>
          </a:p>
        </p:txBody>
      </p:sp>
      <p:sp>
        <p:nvSpPr>
          <p:cNvPr id="9" name="Title 1"/>
          <p:cNvSpPr>
            <a:spLocks noGrp="1"/>
          </p:cNvSpPr>
          <p:nvPr>
            <p:ph type="title"/>
          </p:nvPr>
        </p:nvSpPr>
        <p:spPr>
          <a:xfrm>
            <a:off x="0" y="0"/>
            <a:ext cx="9144000" cy="129540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txBody>
          <a:bodyPr>
            <a:normAutofit/>
          </a:bodyPr>
          <a:lstStyle>
            <a:lvl1pPr marL="230188" indent="0" algn="l">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2424260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0" y="0"/>
            <a:ext cx="9144000" cy="129540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txBody>
          <a:bodyPr>
            <a:normAutofit/>
          </a:bodyPr>
          <a:lstStyle>
            <a:lvl1pPr marL="230188" indent="0" algn="l">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1288402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0" y="0"/>
            <a:ext cx="9144000" cy="129540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txBody>
          <a:bodyPr>
            <a:normAutofit/>
          </a:bodyPr>
          <a:lstStyle>
            <a:lvl1pPr marL="230188" indent="0" algn="l">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3051554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6F07C2E3-B1B3-A744-A7FE-B2B049501EE6}" type="slidenum">
              <a:rPr lang="en-US"/>
              <a:pPr/>
              <a:t>‹#›</a:t>
            </a:fld>
            <a:endParaRPr lang="en-US" dirty="0"/>
          </a:p>
        </p:txBody>
      </p:sp>
    </p:spTree>
    <p:extLst>
      <p:ext uri="{BB962C8B-B14F-4D97-AF65-F5344CB8AC3E}">
        <p14:creationId xmlns:p14="http://schemas.microsoft.com/office/powerpoint/2010/main" val="1459375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688976" y="612774"/>
            <a:ext cx="7693024" cy="5635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6AF71123-E8AE-034B-9174-EF6F78794E6C}" type="slidenum">
              <a:rPr lang="en-US"/>
              <a:pPr/>
              <a:t>‹#›</a:t>
            </a:fld>
            <a:endParaRPr lang="en-US" dirty="0"/>
          </a:p>
        </p:txBody>
      </p:sp>
    </p:spTree>
    <p:extLst>
      <p:ext uri="{BB962C8B-B14F-4D97-AF65-F5344CB8AC3E}">
        <p14:creationId xmlns:p14="http://schemas.microsoft.com/office/powerpoint/2010/main" val="38559550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6553200" y="6356350"/>
            <a:ext cx="2133600" cy="365125"/>
          </a:xfrm>
          <a:prstGeom prst="rect">
            <a:avLst/>
          </a:prstGeom>
        </p:spPr>
        <p:txBody>
          <a:bodyPr/>
          <a:lstStyle>
            <a:lvl1pPr algn="r" rtl="0" eaLnBrk="0" fontAlgn="base" hangingPunct="0">
              <a:spcBef>
                <a:spcPct val="0"/>
              </a:spcBef>
              <a:spcAft>
                <a:spcPct val="0"/>
              </a:spcAft>
              <a:defRPr lang="en-US" sz="1400" kern="1200" smtClean="0">
                <a:solidFill>
                  <a:schemeClr val="tx1"/>
                </a:solidFill>
                <a:latin typeface="Calibri" charset="0"/>
                <a:ea typeface="ＭＳ Ｐゴシック" charset="-128"/>
                <a:cs typeface="ＭＳ Ｐゴシック" charset="-128"/>
              </a:defRPr>
            </a:lvl1pPr>
          </a:lstStyle>
          <a:p>
            <a:fld id="{C423BD72-7946-0D47-94E3-A83B801BE5E0}" type="slidenum">
              <a:rPr lang="en-US" smtClean="0"/>
              <a:pPr/>
              <a:t>‹#›</a:t>
            </a:fld>
            <a:endParaRPr lang="en-US" dirty="0"/>
          </a:p>
        </p:txBody>
      </p:sp>
      <p:sp>
        <p:nvSpPr>
          <p:cNvPr id="8" name="TextBox 7"/>
          <p:cNvSpPr txBox="1"/>
          <p:nvPr userDrawn="1"/>
        </p:nvSpPr>
        <p:spPr>
          <a:xfrm>
            <a:off x="381000" y="6339840"/>
            <a:ext cx="2071401" cy="36576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Calibri" charset="0"/>
                <a:ea typeface="ＭＳ Ｐゴシック" charset="-128"/>
              </a:rPr>
              <a:t>© Cengage Learning 2015</a:t>
            </a:r>
          </a:p>
          <a:p>
            <a:endParaRPr lang="en-US" dirty="0"/>
          </a:p>
        </p:txBody>
      </p:sp>
    </p:spTree>
    <p:extLst>
      <p:ext uri="{BB962C8B-B14F-4D97-AF65-F5344CB8AC3E}">
        <p14:creationId xmlns:p14="http://schemas.microsoft.com/office/powerpoint/2010/main" val="263845191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Lst>
  <p:hf sldNum="0" hdr="0" ftr="0" dt="0"/>
  <p:txStyles>
    <p:titleStyle>
      <a:lvl1pPr algn="ctr" rtl="0" fontAlgn="base">
        <a:spcBef>
          <a:spcPct val="0"/>
        </a:spcBef>
        <a:spcAft>
          <a:spcPct val="0"/>
        </a:spcAft>
        <a:defRPr sz="4000" kern="1200">
          <a:solidFill>
            <a:schemeClr val="tx1"/>
          </a:solidFill>
          <a:latin typeface="Arial" pitchFamily="34" charset="0"/>
          <a:ea typeface="Arial" charset="0"/>
          <a:cs typeface="Arial" pitchFamily="34" charset="0"/>
        </a:defRPr>
      </a:lvl1pPr>
      <a:lvl2pPr algn="ctr" rtl="0" fontAlgn="base">
        <a:spcBef>
          <a:spcPct val="0"/>
        </a:spcBef>
        <a:spcAft>
          <a:spcPct val="0"/>
        </a:spcAft>
        <a:defRPr sz="4000">
          <a:solidFill>
            <a:schemeClr val="tx1"/>
          </a:solidFill>
          <a:latin typeface="Arial" charset="0"/>
          <a:ea typeface="Arial" charset="0"/>
          <a:cs typeface="Arial" charset="0"/>
        </a:defRPr>
      </a:lvl2pPr>
      <a:lvl3pPr algn="ctr" rtl="0" fontAlgn="base">
        <a:spcBef>
          <a:spcPct val="0"/>
        </a:spcBef>
        <a:spcAft>
          <a:spcPct val="0"/>
        </a:spcAft>
        <a:defRPr sz="4000">
          <a:solidFill>
            <a:schemeClr val="tx1"/>
          </a:solidFill>
          <a:latin typeface="Arial" charset="0"/>
          <a:ea typeface="Arial" charset="0"/>
          <a:cs typeface="Arial" charset="0"/>
        </a:defRPr>
      </a:lvl3pPr>
      <a:lvl4pPr algn="ctr" rtl="0" fontAlgn="base">
        <a:spcBef>
          <a:spcPct val="0"/>
        </a:spcBef>
        <a:spcAft>
          <a:spcPct val="0"/>
        </a:spcAft>
        <a:defRPr sz="4000">
          <a:solidFill>
            <a:schemeClr val="tx1"/>
          </a:solidFill>
          <a:latin typeface="Arial" charset="0"/>
          <a:ea typeface="Arial" charset="0"/>
          <a:cs typeface="Arial" charset="0"/>
        </a:defRPr>
      </a:lvl4pPr>
      <a:lvl5pPr algn="ctr" rtl="0" fontAlgn="base">
        <a:spcBef>
          <a:spcPct val="0"/>
        </a:spcBef>
        <a:spcAft>
          <a:spcPct val="0"/>
        </a:spcAft>
        <a:defRPr sz="4000">
          <a:solidFill>
            <a:schemeClr val="tx1"/>
          </a:solidFill>
          <a:latin typeface="Arial" charset="0"/>
          <a:ea typeface="Arial" charset="0"/>
          <a:cs typeface="Arial" charset="0"/>
        </a:defRPr>
      </a:lvl5pPr>
      <a:lvl6pPr marL="457200" algn="ctr" rtl="0" fontAlgn="base">
        <a:spcBef>
          <a:spcPct val="0"/>
        </a:spcBef>
        <a:spcAft>
          <a:spcPct val="0"/>
        </a:spcAft>
        <a:defRPr sz="4000">
          <a:solidFill>
            <a:schemeClr val="tx1"/>
          </a:solidFill>
          <a:latin typeface="Arial" charset="0"/>
          <a:ea typeface="Arial" charset="0"/>
          <a:cs typeface="Arial" charset="0"/>
        </a:defRPr>
      </a:lvl6pPr>
      <a:lvl7pPr marL="914400" algn="ctr" rtl="0" fontAlgn="base">
        <a:spcBef>
          <a:spcPct val="0"/>
        </a:spcBef>
        <a:spcAft>
          <a:spcPct val="0"/>
        </a:spcAft>
        <a:defRPr sz="4000">
          <a:solidFill>
            <a:schemeClr val="tx1"/>
          </a:solidFill>
          <a:latin typeface="Arial" charset="0"/>
          <a:ea typeface="Arial" charset="0"/>
          <a:cs typeface="Arial" charset="0"/>
        </a:defRPr>
      </a:lvl7pPr>
      <a:lvl8pPr marL="1371600" algn="ctr" rtl="0" fontAlgn="base">
        <a:spcBef>
          <a:spcPct val="0"/>
        </a:spcBef>
        <a:spcAft>
          <a:spcPct val="0"/>
        </a:spcAft>
        <a:defRPr sz="4000">
          <a:solidFill>
            <a:schemeClr val="tx1"/>
          </a:solidFill>
          <a:latin typeface="Arial" charset="0"/>
          <a:ea typeface="Arial" charset="0"/>
          <a:cs typeface="Arial" charset="0"/>
        </a:defRPr>
      </a:lvl8pPr>
      <a:lvl9pPr marL="1828800" algn="ctr" rtl="0" fontAlgn="base">
        <a:spcBef>
          <a:spcPct val="0"/>
        </a:spcBef>
        <a:spcAft>
          <a:spcPct val="0"/>
        </a:spcAft>
        <a:defRPr sz="4000">
          <a:solidFill>
            <a:schemeClr val="tx1"/>
          </a:solidFill>
          <a:latin typeface="Arial" charset="0"/>
          <a:ea typeface="Arial" charset="0"/>
          <a:cs typeface="Arial" charset="0"/>
        </a:defRPr>
      </a:lvl9pPr>
    </p:titleStyle>
    <p:bodyStyle>
      <a:lvl1pPr marL="342900" indent="-342900" algn="l" rtl="0" fontAlgn="base">
        <a:spcBef>
          <a:spcPts val="900"/>
        </a:spcBef>
        <a:spcAft>
          <a:spcPct val="0"/>
        </a:spcAft>
        <a:buFont typeface="Arial" charset="0"/>
        <a:buChar char="•"/>
        <a:defRPr sz="3200" kern="1200">
          <a:solidFill>
            <a:schemeClr val="tx1"/>
          </a:solidFill>
          <a:latin typeface="Arial" pitchFamily="34" charset="0"/>
          <a:ea typeface="Arial" charset="0"/>
          <a:cs typeface="Arial" pitchFamily="34" charset="0"/>
        </a:defRPr>
      </a:lvl1pPr>
      <a:lvl2pPr marL="742950" indent="-285750" algn="l" rtl="0" fontAlgn="base">
        <a:spcBef>
          <a:spcPts val="900"/>
        </a:spcBef>
        <a:spcAft>
          <a:spcPct val="0"/>
        </a:spcAft>
        <a:buFont typeface="Arial" charset="0"/>
        <a:buChar char="–"/>
        <a:defRPr sz="2800" kern="1200">
          <a:solidFill>
            <a:schemeClr val="tx1"/>
          </a:solidFill>
          <a:latin typeface="Arial" pitchFamily="34" charset="0"/>
          <a:ea typeface="Arial" charset="0"/>
          <a:cs typeface="Arial" pitchFamily="34" charset="0"/>
        </a:defRPr>
      </a:lvl2pPr>
      <a:lvl3pPr marL="1143000" indent="-228600" algn="l" rtl="0" fontAlgn="base">
        <a:spcBef>
          <a:spcPts val="900"/>
        </a:spcBef>
        <a:spcAft>
          <a:spcPct val="0"/>
        </a:spcAft>
        <a:buFont typeface="Arial" charset="0"/>
        <a:buChar char="•"/>
        <a:defRPr sz="2400" kern="1200">
          <a:solidFill>
            <a:schemeClr val="tx1"/>
          </a:solidFill>
          <a:latin typeface="Arial" pitchFamily="34" charset="0"/>
          <a:ea typeface="Arial" charset="0"/>
          <a:cs typeface="Arial" pitchFamily="34" charset="0"/>
        </a:defRPr>
      </a:lvl3pPr>
      <a:lvl4pPr marL="1600200" indent="-228600" algn="l" rtl="0" fontAlgn="base">
        <a:spcBef>
          <a:spcPts val="900"/>
        </a:spcBef>
        <a:spcAft>
          <a:spcPct val="0"/>
        </a:spcAft>
        <a:buFont typeface="Arial" charset="0"/>
        <a:buChar char="–"/>
        <a:defRPr sz="2000" kern="1200">
          <a:solidFill>
            <a:schemeClr val="tx1"/>
          </a:solidFill>
          <a:latin typeface="Arial" pitchFamily="34" charset="0"/>
          <a:ea typeface="Arial" charset="0"/>
          <a:cs typeface="Arial" pitchFamily="34" charset="0"/>
        </a:defRPr>
      </a:lvl4pPr>
      <a:lvl5pPr marL="2057400" indent="-228600" algn="l" rtl="0" fontAlgn="base">
        <a:spcBef>
          <a:spcPts val="900"/>
        </a:spcBef>
        <a:spcAft>
          <a:spcPct val="0"/>
        </a:spcAft>
        <a:buFont typeface="Arial"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6.xml"/><Relationship Id="rId1" Type="http://schemas.openxmlformats.org/officeDocument/2006/relationships/slideLayout" Target="../slideLayouts/slideLayout4.xml"/><Relationship Id="rId6" Type="http://schemas.openxmlformats.org/officeDocument/2006/relationships/image" Target="../media/image23.emf"/><Relationship Id="rId5" Type="http://schemas.openxmlformats.org/officeDocument/2006/relationships/image" Target="../media/image22.jpeg"/><Relationship Id="rId4" Type="http://schemas.openxmlformats.org/officeDocument/2006/relationships/image" Target="../media/image21.jpeg"/></Relationships>
</file>

<file path=ppt/slides/_rels/slide5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7.xml"/><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28600" y="3276600"/>
            <a:ext cx="3156858" cy="1534887"/>
          </a:xfrm>
        </p:spPr>
        <p:txBody>
          <a:bodyPr/>
          <a:lstStyle/>
          <a:p>
            <a:r>
              <a:rPr lang="en-US" dirty="0"/>
              <a:t>13</a:t>
            </a:r>
          </a:p>
        </p:txBody>
      </p:sp>
      <p:sp>
        <p:nvSpPr>
          <p:cNvPr id="3075" name="Rectangle 3"/>
          <p:cNvSpPr>
            <a:spLocks noGrp="1" noChangeArrowheads="1"/>
          </p:cNvSpPr>
          <p:nvPr>
            <p:ph type="subTitle" idx="1"/>
          </p:nvPr>
        </p:nvSpPr>
        <p:spPr>
          <a:xfrm>
            <a:off x="457200" y="4876800"/>
            <a:ext cx="8275320" cy="1752600"/>
          </a:xfrm>
        </p:spPr>
        <p:txBody>
          <a:bodyPr/>
          <a:lstStyle/>
          <a:p>
            <a:r>
              <a:rPr lang="en-US" dirty="0"/>
              <a:t>Water Resources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p:txBody>
          <a:bodyPr/>
          <a:lstStyle/>
          <a:p>
            <a:r>
              <a:rPr lang="en-US" dirty="0"/>
              <a:t>Zone of saturation</a:t>
            </a:r>
          </a:p>
          <a:p>
            <a:pPr lvl="1"/>
            <a:r>
              <a:rPr lang="en-US" dirty="0"/>
              <a:t>Spaces in soil are filled with water</a:t>
            </a:r>
          </a:p>
          <a:p>
            <a:r>
              <a:rPr lang="en-US" dirty="0"/>
              <a:t>Water table</a:t>
            </a:r>
          </a:p>
          <a:p>
            <a:pPr lvl="1"/>
            <a:r>
              <a:rPr lang="en-US" dirty="0"/>
              <a:t>Top of zone of saturation</a:t>
            </a:r>
          </a:p>
          <a:p>
            <a:r>
              <a:rPr lang="en-US" dirty="0"/>
              <a:t>Aquifers</a:t>
            </a:r>
          </a:p>
          <a:p>
            <a:pPr lvl="1"/>
            <a:r>
              <a:rPr lang="en-US" dirty="0"/>
              <a:t>Natural recharge </a:t>
            </a:r>
          </a:p>
          <a:p>
            <a:pPr lvl="1"/>
            <a:r>
              <a:rPr lang="en-US" dirty="0"/>
              <a:t>Lateral recharge</a:t>
            </a:r>
          </a:p>
          <a:p>
            <a:endParaRPr lang="en-US" dirty="0"/>
          </a:p>
        </p:txBody>
      </p:sp>
      <p:sp>
        <p:nvSpPr>
          <p:cNvPr id="14338" name="Rectangle 2"/>
          <p:cNvSpPr>
            <a:spLocks noGrp="1" noChangeArrowheads="1"/>
          </p:cNvSpPr>
          <p:nvPr>
            <p:ph type="title"/>
          </p:nvPr>
        </p:nvSpPr>
        <p:spPr/>
        <p:txBody>
          <a:bodyPr/>
          <a:lstStyle/>
          <a:p>
            <a:r>
              <a:rPr lang="en-US" dirty="0"/>
              <a:t>Groundwater and Surface Water Are Critical Resources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p:txBody>
          <a:bodyPr/>
          <a:lstStyle/>
          <a:p>
            <a:r>
              <a:rPr lang="en-US" dirty="0"/>
              <a:t>Surface water</a:t>
            </a:r>
          </a:p>
          <a:p>
            <a:pPr lvl="1"/>
            <a:r>
              <a:rPr lang="en-US" dirty="0"/>
              <a:t>Surface runoff</a:t>
            </a:r>
          </a:p>
          <a:p>
            <a:pPr lvl="1"/>
            <a:r>
              <a:rPr lang="en-US" dirty="0"/>
              <a:t>Watershed (drainage) basin</a:t>
            </a:r>
          </a:p>
          <a:p>
            <a:pPr lvl="1"/>
            <a:endParaRPr lang="en-US" dirty="0"/>
          </a:p>
          <a:p>
            <a:endParaRPr lang="en-US" dirty="0"/>
          </a:p>
        </p:txBody>
      </p:sp>
      <p:sp>
        <p:nvSpPr>
          <p:cNvPr id="15362" name="Rectangle 2"/>
          <p:cNvSpPr>
            <a:spLocks noGrp="1" noChangeArrowheads="1"/>
          </p:cNvSpPr>
          <p:nvPr>
            <p:ph type="title"/>
          </p:nvPr>
        </p:nvSpPr>
        <p:spPr/>
        <p:txBody>
          <a:bodyPr/>
          <a:lstStyle/>
          <a:p>
            <a:r>
              <a:rPr lang="en-US" dirty="0"/>
              <a:t>Groundwater and Surface Water Are Critical Resources (cont’d.)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p:txBody>
          <a:bodyPr/>
          <a:lstStyle/>
          <a:p>
            <a:r>
              <a:rPr lang="en-US" dirty="0"/>
              <a:t>2/3 of the surface runoff – lost by seasonal floods</a:t>
            </a:r>
          </a:p>
          <a:p>
            <a:r>
              <a:rPr lang="en-US" dirty="0"/>
              <a:t>Reliable runoff</a:t>
            </a:r>
          </a:p>
          <a:p>
            <a:pPr lvl="1"/>
            <a:r>
              <a:rPr lang="en-US" dirty="0"/>
              <a:t>Remaining 1/3 on which we can rely</a:t>
            </a:r>
          </a:p>
          <a:p>
            <a:r>
              <a:rPr lang="en-US" dirty="0"/>
              <a:t>Worldwide averages</a:t>
            </a:r>
          </a:p>
          <a:p>
            <a:pPr lvl="1"/>
            <a:r>
              <a:rPr lang="en-US" dirty="0"/>
              <a:t>Domestic: 10%</a:t>
            </a:r>
          </a:p>
          <a:p>
            <a:pPr lvl="1"/>
            <a:r>
              <a:rPr lang="en-US" dirty="0"/>
              <a:t>Agriculture: 70%</a:t>
            </a:r>
          </a:p>
          <a:p>
            <a:pPr lvl="1"/>
            <a:r>
              <a:rPr lang="en-US" dirty="0"/>
              <a:t>Industrial use: 20%</a:t>
            </a:r>
          </a:p>
          <a:p>
            <a:pPr lvl="1"/>
            <a:endParaRPr lang="en-US" dirty="0"/>
          </a:p>
          <a:p>
            <a:endParaRPr lang="en-US" dirty="0"/>
          </a:p>
          <a:p>
            <a:endParaRPr lang="en-US" dirty="0"/>
          </a:p>
        </p:txBody>
      </p:sp>
      <p:sp>
        <p:nvSpPr>
          <p:cNvPr id="17410" name="Rectangle 2"/>
          <p:cNvSpPr>
            <a:spLocks noGrp="1" noChangeArrowheads="1"/>
          </p:cNvSpPr>
          <p:nvPr>
            <p:ph type="title"/>
          </p:nvPr>
        </p:nvSpPr>
        <p:spPr/>
        <p:txBody>
          <a:bodyPr/>
          <a:lstStyle/>
          <a:p>
            <a:r>
              <a:rPr lang="en-US" dirty="0"/>
              <a:t>We Are Using Increasing Amounts of the World’s Reliable Runoff</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Agriculture counts for 92% of humanity’s water footprint</a:t>
            </a:r>
          </a:p>
          <a:p>
            <a:r>
              <a:rPr lang="en-US" dirty="0"/>
              <a:t>Virtual water</a:t>
            </a:r>
          </a:p>
          <a:p>
            <a:pPr lvl="1"/>
            <a:r>
              <a:rPr lang="en-US" dirty="0"/>
              <a:t>Not consumed; used to produce food and other products</a:t>
            </a:r>
          </a:p>
          <a:p>
            <a:pPr lvl="1"/>
            <a:endParaRPr lang="en-US" dirty="0"/>
          </a:p>
        </p:txBody>
      </p:sp>
      <p:sp>
        <p:nvSpPr>
          <p:cNvPr id="2" name="Title 1"/>
          <p:cNvSpPr>
            <a:spLocks noGrp="1"/>
          </p:cNvSpPr>
          <p:nvPr>
            <p:ph type="title"/>
          </p:nvPr>
        </p:nvSpPr>
        <p:spPr/>
        <p:txBody>
          <a:bodyPr/>
          <a:lstStyle/>
          <a:p>
            <a:r>
              <a:rPr lang="en-US" dirty="0"/>
              <a:t>We Are Using Increasing Amounts of the World’s Reliable Runoff (cont’d.)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842250" y="6584950"/>
            <a:ext cx="1311275"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13-6, p. 322</a:t>
            </a:r>
          </a:p>
        </p:txBody>
      </p:sp>
      <p:pic>
        <p:nvPicPr>
          <p:cNvPr id="5" name="Picture 1" descr="13p322_f0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3338" y="152400"/>
            <a:ext cx="6516687" cy="623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p:txBody>
          <a:bodyPr/>
          <a:lstStyle/>
          <a:p>
            <a:r>
              <a:rPr lang="en-US" dirty="0"/>
              <a:t>More than enough renewable freshwater, unevenly distributed and polluted</a:t>
            </a:r>
          </a:p>
          <a:p>
            <a:r>
              <a:rPr lang="en-US" dirty="0"/>
              <a:t>What are the effects of the following?</a:t>
            </a:r>
          </a:p>
          <a:p>
            <a:pPr lvl="1"/>
            <a:r>
              <a:rPr lang="en-US" dirty="0"/>
              <a:t>Floods</a:t>
            </a:r>
          </a:p>
          <a:p>
            <a:pPr lvl="1"/>
            <a:r>
              <a:rPr lang="en-US" dirty="0"/>
              <a:t>Pollution</a:t>
            </a:r>
          </a:p>
          <a:p>
            <a:pPr lvl="1"/>
            <a:r>
              <a:rPr lang="en-US" dirty="0"/>
              <a:t>Drought</a:t>
            </a:r>
          </a:p>
          <a:p>
            <a:r>
              <a:rPr lang="en-US" dirty="0"/>
              <a:t>U.S. Geological Survey projection, 2007</a:t>
            </a:r>
          </a:p>
          <a:p>
            <a:pPr lvl="1"/>
            <a:r>
              <a:rPr lang="en-US" dirty="0"/>
              <a:t>Water hotspots</a:t>
            </a:r>
          </a:p>
        </p:txBody>
      </p:sp>
      <p:sp>
        <p:nvSpPr>
          <p:cNvPr id="21506" name="Rectangle 2"/>
          <p:cNvSpPr>
            <a:spLocks noGrp="1" noChangeArrowheads="1"/>
          </p:cNvSpPr>
          <p:nvPr>
            <p:ph type="title"/>
          </p:nvPr>
        </p:nvSpPr>
        <p:spPr/>
        <p:txBody>
          <a:bodyPr/>
          <a:lstStyle/>
          <a:p>
            <a:r>
              <a:rPr lang="en-US" dirty="0"/>
              <a:t>Case Study: Freshwater Resources in the United States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 descr="13p323_f08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66850" y="0"/>
            <a:ext cx="63817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a:spLocks noChangeArrowheads="1"/>
          </p:cNvSpPr>
          <p:nvPr/>
        </p:nvSpPr>
        <p:spPr bwMode="auto">
          <a:xfrm>
            <a:off x="7864475" y="6584950"/>
            <a:ext cx="1311275"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13-8, p. 323</a:t>
            </a:r>
          </a:p>
        </p:txBody>
      </p:sp>
      <p:sp>
        <p:nvSpPr>
          <p:cNvPr id="7" name="Text Box 5"/>
          <p:cNvSpPr txBox="1">
            <a:spLocks noChangeArrowheads="1"/>
          </p:cNvSpPr>
          <p:nvPr/>
        </p:nvSpPr>
        <p:spPr bwMode="auto">
          <a:xfrm>
            <a:off x="2133600" y="709613"/>
            <a:ext cx="1554163"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Washington</a:t>
            </a:r>
          </a:p>
        </p:txBody>
      </p:sp>
      <p:sp>
        <p:nvSpPr>
          <p:cNvPr id="8" name="Text Box 6"/>
          <p:cNvSpPr txBox="1">
            <a:spLocks noChangeArrowheads="1"/>
          </p:cNvSpPr>
          <p:nvPr/>
        </p:nvSpPr>
        <p:spPr bwMode="auto">
          <a:xfrm>
            <a:off x="2022475" y="1309688"/>
            <a:ext cx="1058863"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Oregon</a:t>
            </a:r>
          </a:p>
        </p:txBody>
      </p:sp>
      <p:sp>
        <p:nvSpPr>
          <p:cNvPr id="9" name="Text Box 7"/>
          <p:cNvSpPr txBox="1">
            <a:spLocks noChangeArrowheads="1"/>
          </p:cNvSpPr>
          <p:nvPr/>
        </p:nvSpPr>
        <p:spPr bwMode="auto">
          <a:xfrm>
            <a:off x="4191000" y="1068388"/>
            <a:ext cx="1185863"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Montana</a:t>
            </a:r>
          </a:p>
        </p:txBody>
      </p:sp>
      <p:sp>
        <p:nvSpPr>
          <p:cNvPr id="10" name="Text Box 8"/>
          <p:cNvSpPr txBox="1">
            <a:spLocks noChangeArrowheads="1"/>
          </p:cNvSpPr>
          <p:nvPr/>
        </p:nvSpPr>
        <p:spPr bwMode="auto">
          <a:xfrm>
            <a:off x="5715000" y="852488"/>
            <a:ext cx="1277938"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North Dakota</a:t>
            </a:r>
          </a:p>
        </p:txBody>
      </p:sp>
      <p:sp>
        <p:nvSpPr>
          <p:cNvPr id="11" name="Text Box 9"/>
          <p:cNvSpPr txBox="1">
            <a:spLocks noChangeArrowheads="1"/>
          </p:cNvSpPr>
          <p:nvPr/>
        </p:nvSpPr>
        <p:spPr bwMode="auto">
          <a:xfrm>
            <a:off x="3241675" y="1576388"/>
            <a:ext cx="855663"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Idaho</a:t>
            </a:r>
          </a:p>
        </p:txBody>
      </p:sp>
      <p:sp>
        <p:nvSpPr>
          <p:cNvPr id="12" name="Text Box 10"/>
          <p:cNvSpPr txBox="1">
            <a:spLocks noChangeArrowheads="1"/>
          </p:cNvSpPr>
          <p:nvPr/>
        </p:nvSpPr>
        <p:spPr bwMode="auto">
          <a:xfrm>
            <a:off x="5808663" y="1608138"/>
            <a:ext cx="1125537"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South Dakota</a:t>
            </a:r>
          </a:p>
        </p:txBody>
      </p:sp>
      <p:sp>
        <p:nvSpPr>
          <p:cNvPr id="13" name="Text Box 11"/>
          <p:cNvSpPr txBox="1">
            <a:spLocks noChangeArrowheads="1"/>
          </p:cNvSpPr>
          <p:nvPr/>
        </p:nvSpPr>
        <p:spPr bwMode="auto">
          <a:xfrm>
            <a:off x="4343400" y="1870075"/>
            <a:ext cx="127476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Wyoming</a:t>
            </a:r>
          </a:p>
        </p:txBody>
      </p:sp>
      <p:sp>
        <p:nvSpPr>
          <p:cNvPr id="14" name="Text Box 12"/>
          <p:cNvSpPr txBox="1">
            <a:spLocks noChangeArrowheads="1"/>
          </p:cNvSpPr>
          <p:nvPr/>
        </p:nvSpPr>
        <p:spPr bwMode="auto">
          <a:xfrm>
            <a:off x="2590800" y="2452688"/>
            <a:ext cx="1058863"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Nevada</a:t>
            </a:r>
          </a:p>
        </p:txBody>
      </p:sp>
      <p:sp>
        <p:nvSpPr>
          <p:cNvPr id="15" name="Text Box 13"/>
          <p:cNvSpPr txBox="1">
            <a:spLocks noChangeArrowheads="1"/>
          </p:cNvSpPr>
          <p:nvPr/>
        </p:nvSpPr>
        <p:spPr bwMode="auto">
          <a:xfrm>
            <a:off x="5867400" y="2528888"/>
            <a:ext cx="1274763"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Nebraska</a:t>
            </a:r>
          </a:p>
        </p:txBody>
      </p:sp>
      <p:sp>
        <p:nvSpPr>
          <p:cNvPr id="16" name="Text Box 14"/>
          <p:cNvSpPr txBox="1">
            <a:spLocks noChangeArrowheads="1"/>
          </p:cNvSpPr>
          <p:nvPr/>
        </p:nvSpPr>
        <p:spPr bwMode="auto">
          <a:xfrm>
            <a:off x="3657600" y="2971800"/>
            <a:ext cx="75406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Utah</a:t>
            </a:r>
          </a:p>
        </p:txBody>
      </p:sp>
      <p:sp>
        <p:nvSpPr>
          <p:cNvPr id="17" name="Text Box 15"/>
          <p:cNvSpPr txBox="1">
            <a:spLocks noChangeArrowheads="1"/>
          </p:cNvSpPr>
          <p:nvPr/>
        </p:nvSpPr>
        <p:spPr bwMode="auto">
          <a:xfrm>
            <a:off x="4548188" y="3086100"/>
            <a:ext cx="124936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Colorado</a:t>
            </a:r>
          </a:p>
        </p:txBody>
      </p:sp>
      <p:sp>
        <p:nvSpPr>
          <p:cNvPr id="18" name="Text Box 16"/>
          <p:cNvSpPr txBox="1">
            <a:spLocks noChangeArrowheads="1"/>
          </p:cNvSpPr>
          <p:nvPr/>
        </p:nvSpPr>
        <p:spPr bwMode="auto">
          <a:xfrm>
            <a:off x="6207125" y="3063875"/>
            <a:ext cx="105886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Kansas</a:t>
            </a:r>
          </a:p>
        </p:txBody>
      </p:sp>
      <p:sp>
        <p:nvSpPr>
          <p:cNvPr id="19" name="Text Box 17"/>
          <p:cNvSpPr txBox="1">
            <a:spLocks noChangeArrowheads="1"/>
          </p:cNvSpPr>
          <p:nvPr/>
        </p:nvSpPr>
        <p:spPr bwMode="auto">
          <a:xfrm>
            <a:off x="2071688" y="3657600"/>
            <a:ext cx="130016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California</a:t>
            </a:r>
          </a:p>
        </p:txBody>
      </p:sp>
      <p:sp>
        <p:nvSpPr>
          <p:cNvPr id="20" name="Text Box 18"/>
          <p:cNvSpPr txBox="1">
            <a:spLocks noChangeArrowheads="1"/>
          </p:cNvSpPr>
          <p:nvPr/>
        </p:nvSpPr>
        <p:spPr bwMode="auto">
          <a:xfrm>
            <a:off x="6130925" y="3748088"/>
            <a:ext cx="1350963"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Oklahoma</a:t>
            </a:r>
          </a:p>
        </p:txBody>
      </p:sp>
      <p:sp>
        <p:nvSpPr>
          <p:cNvPr id="21" name="Text Box 19"/>
          <p:cNvSpPr txBox="1">
            <a:spLocks noChangeArrowheads="1"/>
          </p:cNvSpPr>
          <p:nvPr/>
        </p:nvSpPr>
        <p:spPr bwMode="auto">
          <a:xfrm>
            <a:off x="3276600" y="4267200"/>
            <a:ext cx="108426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Arizona</a:t>
            </a:r>
          </a:p>
        </p:txBody>
      </p:sp>
      <p:sp>
        <p:nvSpPr>
          <p:cNvPr id="22" name="Text Box 20"/>
          <p:cNvSpPr txBox="1">
            <a:spLocks noChangeArrowheads="1"/>
          </p:cNvSpPr>
          <p:nvPr/>
        </p:nvSpPr>
        <p:spPr bwMode="auto">
          <a:xfrm>
            <a:off x="4572000" y="4114800"/>
            <a:ext cx="1131888"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New Mexico</a:t>
            </a:r>
          </a:p>
        </p:txBody>
      </p:sp>
      <p:sp>
        <p:nvSpPr>
          <p:cNvPr id="23" name="Text Box 21"/>
          <p:cNvSpPr txBox="1">
            <a:spLocks noChangeArrowheads="1"/>
          </p:cNvSpPr>
          <p:nvPr/>
        </p:nvSpPr>
        <p:spPr bwMode="auto">
          <a:xfrm>
            <a:off x="5964238" y="4654550"/>
            <a:ext cx="89376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cs typeface="Arial" charset="0"/>
              </a:rPr>
              <a:t>Texas</a:t>
            </a:r>
          </a:p>
        </p:txBody>
      </p:sp>
      <p:sp>
        <p:nvSpPr>
          <p:cNvPr id="24" name="Text Box 22"/>
          <p:cNvSpPr txBox="1">
            <a:spLocks noChangeArrowheads="1"/>
          </p:cNvSpPr>
          <p:nvPr/>
        </p:nvSpPr>
        <p:spPr bwMode="auto">
          <a:xfrm>
            <a:off x="1963738" y="5275263"/>
            <a:ext cx="3979862"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600" b="1">
                <a:solidFill>
                  <a:srgbClr val="000000"/>
                </a:solidFill>
                <a:cs typeface="Arial" charset="0"/>
              </a:rPr>
              <a:t>Highly likely con</a:t>
            </a:r>
            <a:r>
              <a:rPr lang="en-US" sz="1600" b="1">
                <a:solidFill>
                  <a:srgbClr val="000000"/>
                </a:solidFill>
                <a:latin typeface="Lucida Grande" charset="0"/>
                <a:cs typeface="Arial" charset="0"/>
              </a:rPr>
              <a:t>fl</a:t>
            </a:r>
            <a:r>
              <a:rPr lang="en-US" sz="1600" b="1">
                <a:solidFill>
                  <a:srgbClr val="000000"/>
                </a:solidFill>
                <a:cs typeface="Arial" charset="0"/>
              </a:rPr>
              <a:t>ict potential</a:t>
            </a:r>
          </a:p>
        </p:txBody>
      </p:sp>
      <p:sp>
        <p:nvSpPr>
          <p:cNvPr id="25" name="Text Box 23"/>
          <p:cNvSpPr txBox="1">
            <a:spLocks noChangeArrowheads="1"/>
          </p:cNvSpPr>
          <p:nvPr/>
        </p:nvSpPr>
        <p:spPr bwMode="auto">
          <a:xfrm>
            <a:off x="1963738" y="5599113"/>
            <a:ext cx="3814762"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600" b="1">
                <a:solidFill>
                  <a:srgbClr val="000000"/>
                </a:solidFill>
                <a:cs typeface="Arial" charset="0"/>
              </a:rPr>
              <a:t>Substantial con</a:t>
            </a:r>
            <a:r>
              <a:rPr lang="en-US" sz="1600" b="1">
                <a:solidFill>
                  <a:srgbClr val="000000"/>
                </a:solidFill>
                <a:latin typeface="Lucida Grande" charset="0"/>
                <a:cs typeface="Arial" charset="0"/>
              </a:rPr>
              <a:t>fl</a:t>
            </a:r>
            <a:r>
              <a:rPr lang="en-US" sz="1600" b="1">
                <a:solidFill>
                  <a:srgbClr val="000000"/>
                </a:solidFill>
                <a:cs typeface="Arial" charset="0"/>
              </a:rPr>
              <a:t>ict potential</a:t>
            </a:r>
          </a:p>
        </p:txBody>
      </p:sp>
      <p:sp>
        <p:nvSpPr>
          <p:cNvPr id="26" name="Text Box 24"/>
          <p:cNvSpPr txBox="1">
            <a:spLocks noChangeArrowheads="1"/>
          </p:cNvSpPr>
          <p:nvPr/>
        </p:nvSpPr>
        <p:spPr bwMode="auto">
          <a:xfrm>
            <a:off x="1963738" y="5922963"/>
            <a:ext cx="3465512"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600" b="1">
                <a:solidFill>
                  <a:srgbClr val="000000"/>
                </a:solidFill>
                <a:cs typeface="Arial" charset="0"/>
              </a:rPr>
              <a:t>Moderate con</a:t>
            </a:r>
            <a:r>
              <a:rPr lang="en-US" sz="1600" b="1">
                <a:solidFill>
                  <a:srgbClr val="000000"/>
                </a:solidFill>
                <a:latin typeface="Lucida Grande" charset="0"/>
                <a:cs typeface="Arial" charset="0"/>
              </a:rPr>
              <a:t>fl</a:t>
            </a:r>
            <a:r>
              <a:rPr lang="en-US" sz="1600" b="1">
                <a:solidFill>
                  <a:srgbClr val="000000"/>
                </a:solidFill>
                <a:cs typeface="Arial" charset="0"/>
              </a:rPr>
              <a:t>ict potential</a:t>
            </a:r>
          </a:p>
        </p:txBody>
      </p:sp>
      <p:sp>
        <p:nvSpPr>
          <p:cNvPr id="27" name="Text Box 25"/>
          <p:cNvSpPr txBox="1">
            <a:spLocks noChangeArrowheads="1"/>
          </p:cNvSpPr>
          <p:nvPr/>
        </p:nvSpPr>
        <p:spPr bwMode="auto">
          <a:xfrm>
            <a:off x="1963738" y="6245225"/>
            <a:ext cx="3548062"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600" b="1">
                <a:solidFill>
                  <a:srgbClr val="000000"/>
                </a:solidFill>
                <a:cs typeface="Arial" charset="0"/>
              </a:rPr>
              <a:t>Unmet rural water needs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p:txBody>
          <a:bodyPr/>
          <a:lstStyle/>
          <a:p>
            <a:r>
              <a:rPr lang="en-US" dirty="0"/>
              <a:t>Main factors that cause scarcity:</a:t>
            </a:r>
          </a:p>
          <a:p>
            <a:pPr lvl="1"/>
            <a:r>
              <a:rPr lang="en-US" dirty="0"/>
              <a:t>Dry climates</a:t>
            </a:r>
          </a:p>
          <a:p>
            <a:pPr lvl="1"/>
            <a:r>
              <a:rPr lang="en-US" dirty="0"/>
              <a:t>Drought</a:t>
            </a:r>
          </a:p>
          <a:p>
            <a:pPr lvl="1"/>
            <a:r>
              <a:rPr lang="en-US" dirty="0"/>
              <a:t>Too many people using a normal supply of water</a:t>
            </a:r>
          </a:p>
          <a:p>
            <a:pPr lvl="1"/>
            <a:r>
              <a:rPr lang="en-US" dirty="0"/>
              <a:t>Wasteful use of water</a:t>
            </a:r>
          </a:p>
          <a:p>
            <a:r>
              <a:rPr lang="en-US" dirty="0"/>
              <a:t>U.N. 2010 study</a:t>
            </a:r>
          </a:p>
          <a:p>
            <a:pPr lvl="1"/>
            <a:r>
              <a:rPr lang="en-US" dirty="0"/>
              <a:t>By 2025, three billion people will likely lack access to clean water</a:t>
            </a:r>
          </a:p>
          <a:p>
            <a:endParaRPr lang="en-US" dirty="0"/>
          </a:p>
          <a:p>
            <a:endParaRPr lang="en-US" dirty="0"/>
          </a:p>
        </p:txBody>
      </p:sp>
      <p:sp>
        <p:nvSpPr>
          <p:cNvPr id="24578" name="Rectangle 2"/>
          <p:cNvSpPr>
            <a:spLocks noGrp="1" noChangeArrowheads="1"/>
          </p:cNvSpPr>
          <p:nvPr>
            <p:ph type="title"/>
          </p:nvPr>
        </p:nvSpPr>
        <p:spPr/>
        <p:txBody>
          <a:bodyPr/>
          <a:lstStyle/>
          <a:p>
            <a:r>
              <a:rPr lang="en-US" dirty="0"/>
              <a:t>Freshwater Shortages Will Grow</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7858125" y="6584950"/>
            <a:ext cx="1311275"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13-9, p. 324</a:t>
            </a:r>
          </a:p>
        </p:txBody>
      </p:sp>
      <p:pic>
        <p:nvPicPr>
          <p:cNvPr id="8" name="Picture 1" descr="13p324_f0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0" y="841375"/>
            <a:ext cx="8953500" cy="5153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7772400" y="6584950"/>
            <a:ext cx="1397000"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13-10, p. 324</a:t>
            </a:r>
          </a:p>
        </p:txBody>
      </p:sp>
      <p:pic>
        <p:nvPicPr>
          <p:cNvPr id="5" name="Picture 1" descr="13p324_f1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993775"/>
            <a:ext cx="8858250" cy="4870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p:txBody>
          <a:bodyPr/>
          <a:lstStyle/>
          <a:p>
            <a:r>
              <a:rPr lang="en-US" dirty="0"/>
              <a:t>The Colorado River</a:t>
            </a:r>
          </a:p>
          <a:p>
            <a:pPr lvl="1"/>
            <a:r>
              <a:rPr lang="en-US" dirty="0"/>
              <a:t>Flows 2,300 km through seven U.S. states</a:t>
            </a:r>
          </a:p>
          <a:p>
            <a:pPr lvl="1"/>
            <a:r>
              <a:rPr lang="en-US" dirty="0"/>
              <a:t>Includes 14 dams and reservoirs</a:t>
            </a:r>
          </a:p>
          <a:p>
            <a:pPr lvl="1">
              <a:lnSpc>
                <a:spcPct val="90000"/>
              </a:lnSpc>
            </a:pPr>
            <a:r>
              <a:rPr lang="en-US" dirty="0"/>
              <a:t>Water supplied mostly from snowmelt of the Rocky Mountains</a:t>
            </a:r>
          </a:p>
          <a:p>
            <a:pPr lvl="1">
              <a:lnSpc>
                <a:spcPct val="90000"/>
              </a:lnSpc>
            </a:pPr>
            <a:r>
              <a:rPr lang="en-US" dirty="0"/>
              <a:t>Supplies water and electricity for about 30 million people</a:t>
            </a:r>
          </a:p>
          <a:p>
            <a:pPr lvl="2">
              <a:lnSpc>
                <a:spcPct val="90000"/>
              </a:lnSpc>
            </a:pPr>
            <a:r>
              <a:rPr lang="en-US" dirty="0"/>
              <a:t>Las Vegas, Los Angeles, San Diego</a:t>
            </a:r>
          </a:p>
          <a:p>
            <a:pPr lvl="1">
              <a:lnSpc>
                <a:spcPct val="90000"/>
              </a:lnSpc>
            </a:pPr>
            <a:r>
              <a:rPr lang="en-US" dirty="0"/>
              <a:t>Responsible for irrigation of crops that help feed America</a:t>
            </a:r>
          </a:p>
          <a:p>
            <a:endParaRPr lang="en-US" dirty="0"/>
          </a:p>
          <a:p>
            <a:endParaRPr lang="en-US" dirty="0"/>
          </a:p>
        </p:txBody>
      </p:sp>
      <p:sp>
        <p:nvSpPr>
          <p:cNvPr id="4098" name="Rectangle 2"/>
          <p:cNvSpPr>
            <a:spLocks noGrp="1" noChangeArrowheads="1"/>
          </p:cNvSpPr>
          <p:nvPr>
            <p:ph type="title"/>
          </p:nvPr>
        </p:nvSpPr>
        <p:spPr/>
        <p:txBody>
          <a:bodyPr/>
          <a:lstStyle/>
          <a:p>
            <a:r>
              <a:rPr lang="en-US" dirty="0"/>
              <a:t>Case Study: The Colorado River Story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Accurate information about water shortages</a:t>
            </a:r>
          </a:p>
          <a:p>
            <a:r>
              <a:rPr lang="en-US" dirty="0"/>
              <a:t>Approaches:</a:t>
            </a:r>
          </a:p>
          <a:p>
            <a:pPr lvl="1"/>
            <a:r>
              <a:rPr lang="en-US" dirty="0"/>
              <a:t>Withdrawing groundwater</a:t>
            </a:r>
          </a:p>
          <a:p>
            <a:pPr lvl="1"/>
            <a:r>
              <a:rPr lang="en-US" dirty="0"/>
              <a:t>Building dams and reservoirs</a:t>
            </a:r>
          </a:p>
          <a:p>
            <a:pPr lvl="1"/>
            <a:r>
              <a:rPr lang="en-US" dirty="0"/>
              <a:t>Transporting surface water</a:t>
            </a:r>
          </a:p>
          <a:p>
            <a:pPr lvl="1"/>
            <a:r>
              <a:rPr lang="en-US" dirty="0"/>
              <a:t>Converting saltwater to freshwater</a:t>
            </a:r>
          </a:p>
        </p:txBody>
      </p:sp>
      <p:sp>
        <p:nvSpPr>
          <p:cNvPr id="2" name="Title 1"/>
          <p:cNvSpPr>
            <a:spLocks noGrp="1"/>
          </p:cNvSpPr>
          <p:nvPr>
            <p:ph type="title"/>
          </p:nvPr>
        </p:nvSpPr>
        <p:spPr/>
        <p:txBody>
          <a:bodyPr/>
          <a:lstStyle/>
          <a:p>
            <a:r>
              <a:rPr lang="en-US" dirty="0"/>
              <a:t>There Are Ways to Increase Freshwater Supplies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p:txBody>
          <a:bodyPr/>
          <a:lstStyle/>
          <a:p>
            <a:r>
              <a:rPr lang="en-US" dirty="0"/>
              <a:t>Groundwater used to supply cities and grow food is being pumped from aquifers in some areas faster than it is renewed by precipitation</a:t>
            </a:r>
          </a:p>
        </p:txBody>
      </p:sp>
      <p:sp>
        <p:nvSpPr>
          <p:cNvPr id="27650" name="Rectangle 2"/>
          <p:cNvSpPr>
            <a:spLocks noGrp="1" noChangeArrowheads="1"/>
          </p:cNvSpPr>
          <p:nvPr>
            <p:ph type="title"/>
          </p:nvPr>
        </p:nvSpPr>
        <p:spPr/>
        <p:txBody>
          <a:bodyPr/>
          <a:lstStyle/>
          <a:p>
            <a:r>
              <a:rPr lang="en-US" dirty="0"/>
              <a:t>13-2 Is Groundwater a Sustainable Resource?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p:cNvSpPr>
          <p:nvPr>
            <p:ph idx="1"/>
          </p:nvPr>
        </p:nvSpPr>
        <p:spPr/>
        <p:txBody>
          <a:bodyPr/>
          <a:lstStyle/>
          <a:p>
            <a:r>
              <a:rPr lang="en-US" dirty="0"/>
              <a:t>Most aquifers are renewable</a:t>
            </a:r>
          </a:p>
          <a:p>
            <a:pPr lvl="1"/>
            <a:r>
              <a:rPr lang="en-US" dirty="0"/>
              <a:t>Unless water is contaminated or removed</a:t>
            </a:r>
          </a:p>
          <a:p>
            <a:r>
              <a:rPr lang="en-US" dirty="0"/>
              <a:t>Aquifers provide drinking water for half the world</a:t>
            </a:r>
          </a:p>
          <a:p>
            <a:r>
              <a:rPr lang="en-US" dirty="0"/>
              <a:t>Water tables are falling in many parts of the world, primarily from crop irrigation</a:t>
            </a:r>
          </a:p>
        </p:txBody>
      </p:sp>
      <p:sp>
        <p:nvSpPr>
          <p:cNvPr id="28674" name="Title 1"/>
          <p:cNvSpPr>
            <a:spLocks noGrp="1"/>
          </p:cNvSpPr>
          <p:nvPr>
            <p:ph type="title"/>
          </p:nvPr>
        </p:nvSpPr>
        <p:spPr/>
        <p:txBody>
          <a:bodyPr/>
          <a:lstStyle/>
          <a:p>
            <a:r>
              <a:rPr lang="en-US" dirty="0"/>
              <a:t>Groundwater is Being Withdrawn Faster Than It Is Replenished in Some Areas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descr="13p326_f11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3625" y="152400"/>
            <a:ext cx="7013575" cy="655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4"/>
          <p:cNvSpPr>
            <a:spLocks noChangeArrowheads="1"/>
          </p:cNvSpPr>
          <p:nvPr/>
        </p:nvSpPr>
        <p:spPr bwMode="auto">
          <a:xfrm>
            <a:off x="7775575" y="6584950"/>
            <a:ext cx="1389063"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13-11, p. 326</a:t>
            </a:r>
          </a:p>
        </p:txBody>
      </p:sp>
      <p:sp>
        <p:nvSpPr>
          <p:cNvPr id="9" name="Text Box 5"/>
          <p:cNvSpPr txBox="1">
            <a:spLocks noChangeArrowheads="1"/>
          </p:cNvSpPr>
          <p:nvPr/>
        </p:nvSpPr>
        <p:spPr bwMode="auto">
          <a:xfrm>
            <a:off x="1219200" y="228600"/>
            <a:ext cx="50482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solidFill>
                  <a:schemeClr val="bg1"/>
                </a:solidFill>
              </a:rPr>
              <a:t>Trade-Offs</a:t>
            </a:r>
          </a:p>
        </p:txBody>
      </p:sp>
      <p:sp>
        <p:nvSpPr>
          <p:cNvPr id="10" name="Text Box 6"/>
          <p:cNvSpPr txBox="1">
            <a:spLocks noChangeArrowheads="1"/>
          </p:cNvSpPr>
          <p:nvPr/>
        </p:nvSpPr>
        <p:spPr bwMode="auto">
          <a:xfrm>
            <a:off x="1219200" y="762000"/>
            <a:ext cx="4195763"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2000" b="1" dirty="0">
                <a:solidFill>
                  <a:srgbClr val="003B6B"/>
                </a:solidFill>
                <a:cs typeface="Arial" charset="0"/>
              </a:rPr>
              <a:t>Withdrawing Groundwater</a:t>
            </a:r>
          </a:p>
        </p:txBody>
      </p:sp>
      <p:sp>
        <p:nvSpPr>
          <p:cNvPr id="11" name="Text Box 7"/>
          <p:cNvSpPr txBox="1">
            <a:spLocks noChangeArrowheads="1"/>
          </p:cNvSpPr>
          <p:nvPr/>
        </p:nvSpPr>
        <p:spPr bwMode="auto">
          <a:xfrm>
            <a:off x="1227138" y="1371600"/>
            <a:ext cx="154146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3B6B"/>
                </a:solidFill>
                <a:cs typeface="Arial" charset="0"/>
              </a:rPr>
              <a:t>Advantages</a:t>
            </a:r>
          </a:p>
        </p:txBody>
      </p:sp>
      <p:sp>
        <p:nvSpPr>
          <p:cNvPr id="12" name="Text Box 8"/>
          <p:cNvSpPr txBox="1">
            <a:spLocks noChangeArrowheads="1"/>
          </p:cNvSpPr>
          <p:nvPr/>
        </p:nvSpPr>
        <p:spPr bwMode="auto">
          <a:xfrm>
            <a:off x="5638800" y="1371600"/>
            <a:ext cx="185896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3B6B"/>
                </a:solidFill>
                <a:cs typeface="Arial" charset="0"/>
              </a:rPr>
              <a:t>Disadvantages</a:t>
            </a:r>
          </a:p>
        </p:txBody>
      </p:sp>
      <p:sp>
        <p:nvSpPr>
          <p:cNvPr id="13" name="Text Box 9"/>
          <p:cNvSpPr txBox="1">
            <a:spLocks noChangeArrowheads="1"/>
          </p:cNvSpPr>
          <p:nvPr/>
        </p:nvSpPr>
        <p:spPr bwMode="auto">
          <a:xfrm>
            <a:off x="1227138" y="1779588"/>
            <a:ext cx="2278062" cy="584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600" b="1">
                <a:solidFill>
                  <a:srgbClr val="000000"/>
                </a:solidFill>
                <a:cs typeface="Arial" charset="0"/>
              </a:rPr>
              <a:t>Useful for drinking and irrigation</a:t>
            </a:r>
          </a:p>
        </p:txBody>
      </p:sp>
      <p:sp>
        <p:nvSpPr>
          <p:cNvPr id="14" name="Text Box 10"/>
          <p:cNvSpPr txBox="1">
            <a:spLocks noChangeArrowheads="1"/>
          </p:cNvSpPr>
          <p:nvPr/>
        </p:nvSpPr>
        <p:spPr bwMode="auto">
          <a:xfrm>
            <a:off x="5638800" y="1779588"/>
            <a:ext cx="2265363" cy="584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600" b="1">
                <a:solidFill>
                  <a:srgbClr val="000000"/>
                </a:solidFill>
                <a:cs typeface="Arial" charset="0"/>
              </a:rPr>
              <a:t>Aquifer depletion from overpumping</a:t>
            </a:r>
          </a:p>
        </p:txBody>
      </p:sp>
      <p:sp>
        <p:nvSpPr>
          <p:cNvPr id="15" name="Text Box 11"/>
          <p:cNvSpPr txBox="1">
            <a:spLocks noChangeArrowheads="1"/>
          </p:cNvSpPr>
          <p:nvPr/>
        </p:nvSpPr>
        <p:spPr bwMode="auto">
          <a:xfrm>
            <a:off x="1227138" y="2811463"/>
            <a:ext cx="1719262" cy="584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600" b="1">
                <a:solidFill>
                  <a:srgbClr val="000000"/>
                </a:solidFill>
                <a:cs typeface="Arial" charset="0"/>
              </a:rPr>
              <a:t>Exists almost everywhere</a:t>
            </a:r>
          </a:p>
        </p:txBody>
      </p:sp>
      <p:sp>
        <p:nvSpPr>
          <p:cNvPr id="16" name="Text Box 12"/>
          <p:cNvSpPr txBox="1">
            <a:spLocks noChangeArrowheads="1"/>
          </p:cNvSpPr>
          <p:nvPr/>
        </p:nvSpPr>
        <p:spPr bwMode="auto">
          <a:xfrm>
            <a:off x="5638800" y="2817813"/>
            <a:ext cx="2227263" cy="830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600" b="1">
                <a:solidFill>
                  <a:srgbClr val="000000"/>
                </a:solidFill>
                <a:cs typeface="Arial" charset="0"/>
              </a:rPr>
              <a:t>Sinking of land (subsidence) from overpumping</a:t>
            </a:r>
          </a:p>
        </p:txBody>
      </p:sp>
      <p:sp>
        <p:nvSpPr>
          <p:cNvPr id="17" name="Text Box 13"/>
          <p:cNvSpPr txBox="1">
            <a:spLocks noChangeArrowheads="1"/>
          </p:cNvSpPr>
          <p:nvPr/>
        </p:nvSpPr>
        <p:spPr bwMode="auto">
          <a:xfrm>
            <a:off x="1227138" y="3884613"/>
            <a:ext cx="2062162" cy="830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600" b="1">
                <a:solidFill>
                  <a:srgbClr val="000000"/>
                </a:solidFill>
                <a:cs typeface="Arial" charset="0"/>
              </a:rPr>
              <a:t>Renewable if not overpumped or contaminated</a:t>
            </a:r>
          </a:p>
        </p:txBody>
      </p:sp>
      <p:sp>
        <p:nvSpPr>
          <p:cNvPr id="18" name="Text Box 14"/>
          <p:cNvSpPr txBox="1">
            <a:spLocks noChangeArrowheads="1"/>
          </p:cNvSpPr>
          <p:nvPr/>
        </p:nvSpPr>
        <p:spPr bwMode="auto">
          <a:xfrm>
            <a:off x="5638800" y="5256213"/>
            <a:ext cx="2455863" cy="830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600" b="1" dirty="0">
                <a:solidFill>
                  <a:srgbClr val="000000"/>
                </a:solidFill>
                <a:cs typeface="Arial" charset="0"/>
              </a:rPr>
              <a:t>Pollution of aquifers lasts decades or centuries</a:t>
            </a:r>
          </a:p>
        </p:txBody>
      </p:sp>
      <p:sp>
        <p:nvSpPr>
          <p:cNvPr id="19" name="Text Box 15"/>
          <p:cNvSpPr txBox="1">
            <a:spLocks noChangeArrowheads="1"/>
          </p:cNvSpPr>
          <p:nvPr/>
        </p:nvSpPr>
        <p:spPr bwMode="auto">
          <a:xfrm>
            <a:off x="5638800" y="4230688"/>
            <a:ext cx="2362200" cy="584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600" b="1" dirty="0">
                <a:solidFill>
                  <a:srgbClr val="000000"/>
                </a:solidFill>
                <a:cs typeface="Arial" charset="0"/>
              </a:rPr>
              <a:t>Some deeper wells are nonrenewable</a:t>
            </a:r>
          </a:p>
        </p:txBody>
      </p:sp>
      <p:sp>
        <p:nvSpPr>
          <p:cNvPr id="20" name="Text Box 16"/>
          <p:cNvSpPr txBox="1">
            <a:spLocks noChangeArrowheads="1"/>
          </p:cNvSpPr>
          <p:nvPr/>
        </p:nvSpPr>
        <p:spPr bwMode="auto">
          <a:xfrm>
            <a:off x="1227138" y="5256213"/>
            <a:ext cx="2252662" cy="830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600" b="1">
                <a:solidFill>
                  <a:srgbClr val="000000"/>
                </a:solidFill>
                <a:cs typeface="Arial" charset="0"/>
              </a:rPr>
              <a:t>Cheaper to extract than most surface waters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p:txBody>
          <a:bodyPr/>
          <a:lstStyle/>
          <a:p>
            <a:r>
              <a:rPr lang="en-US" dirty="0"/>
              <a:t>Ogallala aquifer – largest known aquifer</a:t>
            </a:r>
          </a:p>
          <a:p>
            <a:pPr lvl="1"/>
            <a:r>
              <a:rPr lang="en-US" dirty="0"/>
              <a:t>Irrigates the Great Plains</a:t>
            </a:r>
          </a:p>
          <a:p>
            <a:pPr lvl="1"/>
            <a:r>
              <a:rPr lang="en-US" dirty="0"/>
              <a:t>Very slow recharge</a:t>
            </a:r>
          </a:p>
          <a:p>
            <a:pPr lvl="1"/>
            <a:r>
              <a:rPr lang="en-US" dirty="0"/>
              <a:t>Water table dropping</a:t>
            </a:r>
          </a:p>
          <a:p>
            <a:pPr lvl="2"/>
            <a:r>
              <a:rPr lang="en-US" dirty="0"/>
              <a:t>Water pumped 10-40 times faster than recharge</a:t>
            </a:r>
          </a:p>
          <a:p>
            <a:pPr lvl="1"/>
            <a:r>
              <a:rPr lang="en-US" dirty="0"/>
              <a:t>Government subsidies to continue farming deplete the aquifer further</a:t>
            </a:r>
          </a:p>
          <a:p>
            <a:pPr lvl="1"/>
            <a:r>
              <a:rPr lang="en-US" dirty="0"/>
              <a:t>Biodiversity threatened in some areas</a:t>
            </a:r>
          </a:p>
          <a:p>
            <a:pPr lvl="1"/>
            <a:endParaRPr lang="en-US" dirty="0"/>
          </a:p>
          <a:p>
            <a:endParaRPr lang="en-US" dirty="0"/>
          </a:p>
        </p:txBody>
      </p:sp>
      <p:sp>
        <p:nvSpPr>
          <p:cNvPr id="32770" name="Rectangle 2"/>
          <p:cNvSpPr>
            <a:spLocks noGrp="1" noChangeArrowheads="1"/>
          </p:cNvSpPr>
          <p:nvPr>
            <p:ph type="title"/>
          </p:nvPr>
        </p:nvSpPr>
        <p:spPr/>
        <p:txBody>
          <a:bodyPr/>
          <a:lstStyle/>
          <a:p>
            <a:r>
              <a:rPr lang="en-US" dirty="0"/>
              <a:t>Case Study: Overpumping the Ogallala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759700" y="6584950"/>
            <a:ext cx="1397000"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13-13, p. 328</a:t>
            </a:r>
          </a:p>
        </p:txBody>
      </p:sp>
      <p:pic>
        <p:nvPicPr>
          <p:cNvPr id="5" name="Picture 1" descr="13p328_f1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313" y="688975"/>
            <a:ext cx="8969375" cy="5457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p:txBody>
          <a:bodyPr/>
          <a:lstStyle/>
          <a:p>
            <a:r>
              <a:rPr lang="en-US" dirty="0"/>
              <a:t>Limits future food production</a:t>
            </a:r>
          </a:p>
          <a:p>
            <a:r>
              <a:rPr lang="en-US" dirty="0"/>
              <a:t>Bigger gap between the rich and the poor </a:t>
            </a:r>
          </a:p>
          <a:p>
            <a:r>
              <a:rPr lang="en-US" dirty="0"/>
              <a:t>Land subsidence</a:t>
            </a:r>
          </a:p>
          <a:p>
            <a:pPr lvl="1"/>
            <a:r>
              <a:rPr lang="en-US" dirty="0"/>
              <a:t>Mexico City</a:t>
            </a:r>
          </a:p>
          <a:p>
            <a:pPr lvl="1"/>
            <a:r>
              <a:rPr lang="en-US" dirty="0"/>
              <a:t>San Joaquin Valley in California</a:t>
            </a:r>
          </a:p>
          <a:p>
            <a:r>
              <a:rPr lang="en-US" dirty="0"/>
              <a:t>Groundwater overdrafts near coastal regions</a:t>
            </a:r>
          </a:p>
          <a:p>
            <a:pPr lvl="1"/>
            <a:r>
              <a:rPr lang="en-US" dirty="0"/>
              <a:t>Contamination of groundwater with saltwater</a:t>
            </a:r>
          </a:p>
        </p:txBody>
      </p:sp>
      <p:sp>
        <p:nvSpPr>
          <p:cNvPr id="35842" name="Rectangle 2"/>
          <p:cNvSpPr>
            <a:spLocks noGrp="1" noChangeArrowheads="1"/>
          </p:cNvSpPr>
          <p:nvPr>
            <p:ph type="title"/>
          </p:nvPr>
        </p:nvSpPr>
        <p:spPr/>
        <p:txBody>
          <a:bodyPr/>
          <a:lstStyle/>
          <a:p>
            <a:r>
              <a:rPr lang="en-US" dirty="0"/>
              <a:t>Overpumping Aquifers Has Several Harmful Effects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747000" y="6584950"/>
            <a:ext cx="1397000"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13-15, p. 329</a:t>
            </a:r>
          </a:p>
        </p:txBody>
      </p:sp>
      <p:pic>
        <p:nvPicPr>
          <p:cNvPr id="5" name="Picture 1" descr="13p329_f1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60638" y="117475"/>
            <a:ext cx="4003675" cy="662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1" descr="13p329_f16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7113" y="117475"/>
            <a:ext cx="7075487" cy="662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3"/>
          <p:cNvSpPr>
            <a:spLocks noChangeArrowheads="1"/>
          </p:cNvSpPr>
          <p:nvPr/>
        </p:nvSpPr>
        <p:spPr bwMode="auto">
          <a:xfrm>
            <a:off x="7747000" y="6584950"/>
            <a:ext cx="1397000"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13-16, p. 329</a:t>
            </a:r>
          </a:p>
        </p:txBody>
      </p:sp>
      <p:sp>
        <p:nvSpPr>
          <p:cNvPr id="9" name="Text Box 5"/>
          <p:cNvSpPr txBox="1">
            <a:spLocks noChangeArrowheads="1"/>
          </p:cNvSpPr>
          <p:nvPr/>
        </p:nvSpPr>
        <p:spPr bwMode="auto">
          <a:xfrm>
            <a:off x="1143000" y="228600"/>
            <a:ext cx="38290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solidFill>
                  <a:schemeClr val="bg1"/>
                </a:solidFill>
              </a:rPr>
              <a:t>Solutions</a:t>
            </a:r>
          </a:p>
        </p:txBody>
      </p:sp>
      <p:sp>
        <p:nvSpPr>
          <p:cNvPr id="10" name="Text Box 6"/>
          <p:cNvSpPr txBox="1">
            <a:spLocks noChangeArrowheads="1"/>
          </p:cNvSpPr>
          <p:nvPr/>
        </p:nvSpPr>
        <p:spPr bwMode="auto">
          <a:xfrm>
            <a:off x="1117600" y="762000"/>
            <a:ext cx="3481388"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2000" b="1" dirty="0">
                <a:solidFill>
                  <a:srgbClr val="336633"/>
                </a:solidFill>
                <a:cs typeface="Arial" charset="0"/>
              </a:rPr>
              <a:t>Groundwater Depletion</a:t>
            </a:r>
          </a:p>
        </p:txBody>
      </p:sp>
      <p:sp>
        <p:nvSpPr>
          <p:cNvPr id="11" name="Text Box 7"/>
          <p:cNvSpPr txBox="1">
            <a:spLocks noChangeArrowheads="1"/>
          </p:cNvSpPr>
          <p:nvPr/>
        </p:nvSpPr>
        <p:spPr bwMode="auto">
          <a:xfrm>
            <a:off x="1117600" y="1371600"/>
            <a:ext cx="142716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336633"/>
                </a:solidFill>
                <a:cs typeface="Arial" charset="0"/>
              </a:rPr>
              <a:t>Prevention</a:t>
            </a:r>
          </a:p>
        </p:txBody>
      </p:sp>
      <p:sp>
        <p:nvSpPr>
          <p:cNvPr id="12" name="Text Box 8"/>
          <p:cNvSpPr txBox="1">
            <a:spLocks noChangeArrowheads="1"/>
          </p:cNvSpPr>
          <p:nvPr/>
        </p:nvSpPr>
        <p:spPr bwMode="auto">
          <a:xfrm>
            <a:off x="5410200" y="1371600"/>
            <a:ext cx="105886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336633"/>
                </a:solidFill>
                <a:cs typeface="Arial" charset="0"/>
              </a:rPr>
              <a:t>Control</a:t>
            </a:r>
          </a:p>
        </p:txBody>
      </p:sp>
      <p:sp>
        <p:nvSpPr>
          <p:cNvPr id="13" name="Text Box 9"/>
          <p:cNvSpPr txBox="1">
            <a:spLocks noChangeArrowheads="1"/>
          </p:cNvSpPr>
          <p:nvPr/>
        </p:nvSpPr>
        <p:spPr bwMode="auto">
          <a:xfrm>
            <a:off x="1117600" y="1766888"/>
            <a:ext cx="2087563" cy="646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cs typeface="Arial" charset="0"/>
              </a:rPr>
              <a:t>Use water more efficiently </a:t>
            </a:r>
          </a:p>
        </p:txBody>
      </p:sp>
      <p:sp>
        <p:nvSpPr>
          <p:cNvPr id="14" name="Text Box 10"/>
          <p:cNvSpPr txBox="1">
            <a:spLocks noChangeArrowheads="1"/>
          </p:cNvSpPr>
          <p:nvPr/>
        </p:nvSpPr>
        <p:spPr bwMode="auto">
          <a:xfrm>
            <a:off x="5410200" y="1766888"/>
            <a:ext cx="2443163"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Raise price of water to discourage waste</a:t>
            </a:r>
          </a:p>
        </p:txBody>
      </p:sp>
      <p:sp>
        <p:nvSpPr>
          <p:cNvPr id="15" name="Text Box 11"/>
          <p:cNvSpPr txBox="1">
            <a:spLocks noChangeArrowheads="1"/>
          </p:cNvSpPr>
          <p:nvPr/>
        </p:nvSpPr>
        <p:spPr bwMode="auto">
          <a:xfrm>
            <a:off x="5410200" y="2871788"/>
            <a:ext cx="2252663" cy="915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Tax water pumped from wells near surface waters</a:t>
            </a:r>
          </a:p>
        </p:txBody>
      </p:sp>
      <p:sp>
        <p:nvSpPr>
          <p:cNvPr id="16" name="Text Box 12"/>
          <p:cNvSpPr txBox="1">
            <a:spLocks noChangeArrowheads="1"/>
          </p:cNvSpPr>
          <p:nvPr/>
        </p:nvSpPr>
        <p:spPr bwMode="auto">
          <a:xfrm>
            <a:off x="1117600" y="2871788"/>
            <a:ext cx="1973263"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Subsidize water conservation</a:t>
            </a:r>
          </a:p>
        </p:txBody>
      </p:sp>
      <p:sp>
        <p:nvSpPr>
          <p:cNvPr id="17" name="Text Box 13"/>
          <p:cNvSpPr txBox="1">
            <a:spLocks noChangeArrowheads="1"/>
          </p:cNvSpPr>
          <p:nvPr/>
        </p:nvSpPr>
        <p:spPr bwMode="auto">
          <a:xfrm>
            <a:off x="5410200" y="3975100"/>
            <a:ext cx="2540000"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cs typeface="Arial" charset="0"/>
              </a:rPr>
              <a:t>Build rain gardens in urban areas </a:t>
            </a:r>
          </a:p>
        </p:txBody>
      </p:sp>
      <p:sp>
        <p:nvSpPr>
          <p:cNvPr id="18" name="Text Box 14"/>
          <p:cNvSpPr txBox="1">
            <a:spLocks noChangeArrowheads="1"/>
          </p:cNvSpPr>
          <p:nvPr/>
        </p:nvSpPr>
        <p:spPr bwMode="auto">
          <a:xfrm>
            <a:off x="1117600" y="3975100"/>
            <a:ext cx="2082800"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cs typeface="Arial" charset="0"/>
              </a:rPr>
              <a:t>Limit number of wells</a:t>
            </a:r>
          </a:p>
        </p:txBody>
      </p:sp>
      <p:sp>
        <p:nvSpPr>
          <p:cNvPr id="19" name="Text Box 15"/>
          <p:cNvSpPr txBox="1">
            <a:spLocks noChangeArrowheads="1"/>
          </p:cNvSpPr>
          <p:nvPr/>
        </p:nvSpPr>
        <p:spPr bwMode="auto">
          <a:xfrm>
            <a:off x="1117600" y="5080000"/>
            <a:ext cx="2316163" cy="923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cs typeface="Arial" charset="0"/>
              </a:rPr>
              <a:t>Stop growing water-intensive crops in dry areas </a:t>
            </a:r>
          </a:p>
        </p:txBody>
      </p:sp>
      <p:sp>
        <p:nvSpPr>
          <p:cNvPr id="20" name="Text Box 16"/>
          <p:cNvSpPr txBox="1">
            <a:spLocks noChangeArrowheads="1"/>
          </p:cNvSpPr>
          <p:nvPr/>
        </p:nvSpPr>
        <p:spPr bwMode="auto">
          <a:xfrm>
            <a:off x="5410200" y="5080000"/>
            <a:ext cx="2430463" cy="1200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cs typeface="Arial" charset="0"/>
              </a:rPr>
              <a:t>Use permeable paving material on streets, sidewalks, and driveways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p:txBody>
          <a:bodyPr/>
          <a:lstStyle/>
          <a:p>
            <a:r>
              <a:rPr lang="en-US" dirty="0"/>
              <a:t>May contain enough water to provide for billions of people for centuries</a:t>
            </a:r>
          </a:p>
          <a:p>
            <a:r>
              <a:rPr lang="en-US" dirty="0"/>
              <a:t>Major concerns</a:t>
            </a:r>
          </a:p>
          <a:p>
            <a:pPr lvl="1"/>
            <a:r>
              <a:rPr lang="en-US" dirty="0"/>
              <a:t>Nonrenewable</a:t>
            </a:r>
          </a:p>
          <a:p>
            <a:pPr lvl="1"/>
            <a:r>
              <a:rPr lang="en-US" dirty="0"/>
              <a:t>Little is known about the geological and ecological impacts of pumping deep aquifers</a:t>
            </a:r>
          </a:p>
          <a:p>
            <a:pPr lvl="1"/>
            <a:r>
              <a:rPr lang="en-US" dirty="0"/>
              <a:t>Some flow beneath more than one country</a:t>
            </a:r>
          </a:p>
          <a:p>
            <a:pPr lvl="1"/>
            <a:r>
              <a:rPr lang="en-US" dirty="0"/>
              <a:t>Costs of tapping are unknown and could be high</a:t>
            </a:r>
          </a:p>
        </p:txBody>
      </p:sp>
      <p:sp>
        <p:nvSpPr>
          <p:cNvPr id="38914" name="Rectangle 2"/>
          <p:cNvSpPr>
            <a:spLocks noGrp="1" noChangeArrowheads="1"/>
          </p:cNvSpPr>
          <p:nvPr>
            <p:ph type="title"/>
          </p:nvPr>
        </p:nvSpPr>
        <p:spPr/>
        <p:txBody>
          <a:bodyPr/>
          <a:lstStyle/>
          <a:p>
            <a:r>
              <a:rPr lang="en-US" dirty="0"/>
              <a:t>Deep Aquifers Might Be Tapped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lnSpc>
                <a:spcPct val="90000"/>
              </a:lnSpc>
            </a:pPr>
            <a:r>
              <a:rPr lang="en-US" dirty="0"/>
              <a:t>Issues</a:t>
            </a:r>
          </a:p>
          <a:p>
            <a:pPr lvl="1">
              <a:lnSpc>
                <a:spcPct val="90000"/>
              </a:lnSpc>
            </a:pPr>
            <a:r>
              <a:rPr lang="en-US" dirty="0"/>
              <a:t>Very little water is reaching the Gulf of California</a:t>
            </a:r>
          </a:p>
          <a:p>
            <a:pPr lvl="1">
              <a:lnSpc>
                <a:spcPct val="90000"/>
              </a:lnSpc>
            </a:pPr>
            <a:r>
              <a:rPr lang="en-US" dirty="0"/>
              <a:t>The southwest has recently been recent droughts</a:t>
            </a:r>
          </a:p>
          <a:p>
            <a:endParaRPr lang="en-US" dirty="0"/>
          </a:p>
        </p:txBody>
      </p:sp>
      <p:sp>
        <p:nvSpPr>
          <p:cNvPr id="2" name="Title 1"/>
          <p:cNvSpPr>
            <a:spLocks noGrp="1"/>
          </p:cNvSpPr>
          <p:nvPr>
            <p:ph type="title"/>
          </p:nvPr>
        </p:nvSpPr>
        <p:spPr/>
        <p:txBody>
          <a:bodyPr/>
          <a:lstStyle/>
          <a:p>
            <a:r>
              <a:rPr lang="en-US" dirty="0"/>
              <a:t>Case Study: The Colorado River Story (cont’d.)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p:txBody>
          <a:bodyPr/>
          <a:lstStyle/>
          <a:p>
            <a:r>
              <a:rPr lang="en-US" dirty="0"/>
              <a:t>Large dam-and-reservoir systems have greatly expanded water supplies in some areas, but have also disrupted ecosystems and displaced people</a:t>
            </a:r>
          </a:p>
        </p:txBody>
      </p:sp>
      <p:sp>
        <p:nvSpPr>
          <p:cNvPr id="39938" name="Rectangle 2"/>
          <p:cNvSpPr>
            <a:spLocks noGrp="1" noChangeArrowheads="1"/>
          </p:cNvSpPr>
          <p:nvPr>
            <p:ph type="title"/>
          </p:nvPr>
        </p:nvSpPr>
        <p:spPr/>
        <p:txBody>
          <a:bodyPr/>
          <a:lstStyle/>
          <a:p>
            <a:r>
              <a:rPr lang="en-US" dirty="0"/>
              <a:t>13-3 Can Surface Water Resources Be Expanded?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p:txBody>
          <a:bodyPr/>
          <a:lstStyle/>
          <a:p>
            <a:r>
              <a:rPr lang="en-US" dirty="0"/>
              <a:t>Main goal of a dam and reservoir system</a:t>
            </a:r>
          </a:p>
          <a:p>
            <a:pPr lvl="1"/>
            <a:r>
              <a:rPr lang="en-US" dirty="0"/>
              <a:t>Capture and store runoff</a:t>
            </a:r>
          </a:p>
          <a:p>
            <a:pPr lvl="1"/>
            <a:r>
              <a:rPr lang="en-US" dirty="0"/>
              <a:t>Release runoff as needed to control:</a:t>
            </a:r>
          </a:p>
          <a:p>
            <a:pPr lvl="2"/>
            <a:r>
              <a:rPr lang="en-US" dirty="0"/>
              <a:t>Floods</a:t>
            </a:r>
          </a:p>
          <a:p>
            <a:pPr lvl="2"/>
            <a:r>
              <a:rPr lang="en-US" dirty="0"/>
              <a:t>Generate electricity</a:t>
            </a:r>
          </a:p>
          <a:p>
            <a:pPr lvl="2"/>
            <a:r>
              <a:rPr lang="en-US" dirty="0"/>
              <a:t>Supply irrigation water</a:t>
            </a:r>
          </a:p>
          <a:p>
            <a:pPr lvl="2"/>
            <a:r>
              <a:rPr lang="en-US" dirty="0"/>
              <a:t>Recreation (reservoirs)</a:t>
            </a:r>
          </a:p>
          <a:p>
            <a:pPr lvl="1"/>
            <a:endParaRPr lang="en-US" dirty="0"/>
          </a:p>
        </p:txBody>
      </p:sp>
      <p:sp>
        <p:nvSpPr>
          <p:cNvPr id="40962" name="Rectangle 2"/>
          <p:cNvSpPr>
            <a:spLocks noGrp="1" noChangeArrowheads="1"/>
          </p:cNvSpPr>
          <p:nvPr>
            <p:ph type="title"/>
          </p:nvPr>
        </p:nvSpPr>
        <p:spPr/>
        <p:txBody>
          <a:bodyPr/>
          <a:lstStyle/>
          <a:p>
            <a:r>
              <a:rPr lang="en-US" dirty="0"/>
              <a:t>Use of Large Dams Provides Benefits and Creates Problems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p:txBody>
          <a:bodyPr/>
          <a:lstStyle/>
          <a:p>
            <a:r>
              <a:rPr lang="en-US" dirty="0"/>
              <a:t>Advantages</a:t>
            </a:r>
          </a:p>
          <a:p>
            <a:pPr lvl="1"/>
            <a:r>
              <a:rPr lang="en-US" dirty="0"/>
              <a:t>Increase the reliable runoff available</a:t>
            </a:r>
          </a:p>
          <a:p>
            <a:pPr lvl="1"/>
            <a:r>
              <a:rPr lang="en-US" dirty="0"/>
              <a:t>Reduce flooding</a:t>
            </a:r>
          </a:p>
          <a:p>
            <a:pPr lvl="1"/>
            <a:r>
              <a:rPr lang="en-US" dirty="0"/>
              <a:t>Grow crops in arid regions</a:t>
            </a:r>
          </a:p>
        </p:txBody>
      </p:sp>
      <p:sp>
        <p:nvSpPr>
          <p:cNvPr id="41986" name="Rectangle 2"/>
          <p:cNvSpPr>
            <a:spLocks noGrp="1" noChangeArrowheads="1"/>
          </p:cNvSpPr>
          <p:nvPr>
            <p:ph type="title"/>
          </p:nvPr>
        </p:nvSpPr>
        <p:spPr/>
        <p:txBody>
          <a:bodyPr/>
          <a:lstStyle/>
          <a:p>
            <a:r>
              <a:rPr lang="en-US" dirty="0"/>
              <a:t>Use of Large Dams Provides Benefits and Creates Problems (cont’d.)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p:txBody>
          <a:bodyPr/>
          <a:lstStyle/>
          <a:p>
            <a:r>
              <a:rPr lang="en-US" dirty="0"/>
              <a:t>Disadvantages</a:t>
            </a:r>
          </a:p>
          <a:p>
            <a:pPr lvl="1"/>
            <a:r>
              <a:rPr lang="en-US" dirty="0"/>
              <a:t>Displacement of people</a:t>
            </a:r>
          </a:p>
          <a:p>
            <a:pPr lvl="1"/>
            <a:r>
              <a:rPr lang="en-US" dirty="0"/>
              <a:t>Flooded regions</a:t>
            </a:r>
          </a:p>
          <a:p>
            <a:pPr lvl="1"/>
            <a:r>
              <a:rPr lang="en-US" dirty="0"/>
              <a:t>Impaired ecological services of rivers</a:t>
            </a:r>
          </a:p>
          <a:p>
            <a:pPr lvl="1"/>
            <a:r>
              <a:rPr lang="en-US" dirty="0"/>
              <a:t>Loss of plant and animal species</a:t>
            </a:r>
          </a:p>
          <a:p>
            <a:pPr lvl="1"/>
            <a:r>
              <a:rPr lang="en-US" dirty="0"/>
              <a:t>Fill up with sediment</a:t>
            </a:r>
          </a:p>
          <a:p>
            <a:pPr lvl="1"/>
            <a:r>
              <a:rPr lang="en-US" dirty="0"/>
              <a:t>Can cause other streams and lakes to dry up</a:t>
            </a:r>
          </a:p>
          <a:p>
            <a:endParaRPr lang="en-US" dirty="0"/>
          </a:p>
          <a:p>
            <a:endParaRPr lang="en-US" dirty="0"/>
          </a:p>
        </p:txBody>
      </p:sp>
      <p:sp>
        <p:nvSpPr>
          <p:cNvPr id="43010" name="Rectangle 2"/>
          <p:cNvSpPr>
            <a:spLocks noGrp="1" noChangeArrowheads="1"/>
          </p:cNvSpPr>
          <p:nvPr>
            <p:ph type="title"/>
          </p:nvPr>
        </p:nvSpPr>
        <p:spPr/>
        <p:txBody>
          <a:bodyPr/>
          <a:lstStyle/>
          <a:p>
            <a:r>
              <a:rPr lang="en-US" dirty="0"/>
              <a:t>Use of Large Dams Provides Benefits and Creates Problems (cont’d.)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2" descr="13p330_f17a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038" y="236538"/>
            <a:ext cx="9051925" cy="6365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46" name="Rectangle 2" hidden="1"/>
          <p:cNvSpPr>
            <a:spLocks noGrp="1" noChangeArrowheads="1"/>
          </p:cNvSpPr>
          <p:nvPr>
            <p:ph type="title"/>
          </p:nvPr>
        </p:nvSpPr>
        <p:spPr/>
        <p:txBody>
          <a:bodyPr/>
          <a:lstStyle/>
          <a:p>
            <a:pPr eaLnBrk="1" hangingPunct="1">
              <a:defRPr/>
            </a:pPr>
            <a:endParaRPr lang="en-US"/>
          </a:p>
        </p:txBody>
      </p:sp>
      <p:sp>
        <p:nvSpPr>
          <p:cNvPr id="31747" name="Rectangle 3"/>
          <p:cNvSpPr>
            <a:spLocks noChangeArrowheads="1"/>
          </p:cNvSpPr>
          <p:nvPr/>
        </p:nvSpPr>
        <p:spPr bwMode="auto">
          <a:xfrm>
            <a:off x="7661275" y="6584950"/>
            <a:ext cx="1482725"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13-17a, p. 330</a:t>
            </a:r>
          </a:p>
        </p:txBody>
      </p:sp>
      <p:sp>
        <p:nvSpPr>
          <p:cNvPr id="5" name="Text Box 5"/>
          <p:cNvSpPr txBox="1">
            <a:spLocks noChangeArrowheads="1"/>
          </p:cNvSpPr>
          <p:nvPr/>
        </p:nvSpPr>
        <p:spPr bwMode="auto">
          <a:xfrm>
            <a:off x="41275" y="265113"/>
            <a:ext cx="1254125" cy="747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70000"/>
              </a:lnSpc>
              <a:defRPr/>
            </a:pPr>
            <a:r>
              <a:rPr lang="en-US" sz="1200" b="1" dirty="0">
                <a:solidFill>
                  <a:srgbClr val="000000"/>
                </a:solidFill>
                <a:cs typeface="Arial" charset="0"/>
              </a:rPr>
              <a:t>Provides irrigation water above and below dam</a:t>
            </a:r>
          </a:p>
        </p:txBody>
      </p:sp>
      <p:sp>
        <p:nvSpPr>
          <p:cNvPr id="6" name="Text Box 6"/>
          <p:cNvSpPr txBox="1">
            <a:spLocks noChangeArrowheads="1"/>
          </p:cNvSpPr>
          <p:nvPr/>
        </p:nvSpPr>
        <p:spPr bwMode="auto">
          <a:xfrm>
            <a:off x="7772400" y="179388"/>
            <a:ext cx="1363663" cy="836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80000"/>
              </a:lnSpc>
              <a:defRPr/>
            </a:pPr>
            <a:r>
              <a:rPr lang="en-US" sz="1200" b="1" dirty="0">
                <a:solidFill>
                  <a:srgbClr val="000000"/>
                </a:solidFill>
                <a:cs typeface="Arial" charset="0"/>
              </a:rPr>
              <a:t>Flooded land destroys forests or cropland and displaces people</a:t>
            </a:r>
          </a:p>
        </p:txBody>
      </p:sp>
      <p:sp>
        <p:nvSpPr>
          <p:cNvPr id="7" name="Text Box 7"/>
          <p:cNvSpPr txBox="1">
            <a:spLocks noChangeArrowheads="1"/>
          </p:cNvSpPr>
          <p:nvPr/>
        </p:nvSpPr>
        <p:spPr bwMode="auto">
          <a:xfrm>
            <a:off x="7848600" y="1524000"/>
            <a:ext cx="1266825" cy="619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70000"/>
              </a:lnSpc>
              <a:defRPr/>
            </a:pPr>
            <a:r>
              <a:rPr lang="en-US" sz="1200" b="1" dirty="0">
                <a:solidFill>
                  <a:srgbClr val="000000"/>
                </a:solidFill>
                <a:cs typeface="Arial" charset="0"/>
              </a:rPr>
              <a:t>Large losses of water through evaporation</a:t>
            </a:r>
          </a:p>
        </p:txBody>
      </p:sp>
      <p:sp>
        <p:nvSpPr>
          <p:cNvPr id="8" name="Text Box 8"/>
          <p:cNvSpPr txBox="1">
            <a:spLocks noChangeArrowheads="1"/>
          </p:cNvSpPr>
          <p:nvPr/>
        </p:nvSpPr>
        <p:spPr bwMode="auto">
          <a:xfrm>
            <a:off x="76200" y="2092325"/>
            <a:ext cx="1133475" cy="488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70000"/>
              </a:lnSpc>
              <a:defRPr/>
            </a:pPr>
            <a:r>
              <a:rPr lang="en-US" sz="1200" b="1" dirty="0">
                <a:solidFill>
                  <a:srgbClr val="000000"/>
                </a:solidFill>
                <a:cs typeface="Arial" charset="0"/>
              </a:rPr>
              <a:t>Provides water for drinking</a:t>
            </a:r>
          </a:p>
        </p:txBody>
      </p:sp>
      <p:sp>
        <p:nvSpPr>
          <p:cNvPr id="9" name="Text Box 9"/>
          <p:cNvSpPr txBox="1">
            <a:spLocks noChangeArrowheads="1"/>
          </p:cNvSpPr>
          <p:nvPr/>
        </p:nvSpPr>
        <p:spPr bwMode="auto">
          <a:xfrm>
            <a:off x="7848600" y="2584450"/>
            <a:ext cx="1250950" cy="877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70000"/>
              </a:lnSpc>
              <a:defRPr/>
            </a:pPr>
            <a:r>
              <a:rPr lang="en-US" sz="1200" b="1" dirty="0">
                <a:solidFill>
                  <a:srgbClr val="000000"/>
                </a:solidFill>
                <a:cs typeface="Arial" charset="0"/>
              </a:rPr>
              <a:t>Deprives downstream cropland and estuaries of nutrient-rich silt</a:t>
            </a:r>
          </a:p>
        </p:txBody>
      </p:sp>
      <p:sp>
        <p:nvSpPr>
          <p:cNvPr id="10" name="Text Box 10"/>
          <p:cNvSpPr txBox="1">
            <a:spLocks noChangeArrowheads="1"/>
          </p:cNvSpPr>
          <p:nvPr/>
        </p:nvSpPr>
        <p:spPr bwMode="auto">
          <a:xfrm>
            <a:off x="0" y="3079750"/>
            <a:ext cx="1362075" cy="619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70000"/>
              </a:lnSpc>
              <a:defRPr/>
            </a:pPr>
            <a:r>
              <a:rPr lang="en-US" sz="1200" b="1">
                <a:solidFill>
                  <a:srgbClr val="000000"/>
                </a:solidFill>
                <a:cs typeface="Arial" charset="0"/>
              </a:rPr>
              <a:t>Reservoir useful for recreation and fishing</a:t>
            </a:r>
          </a:p>
        </p:txBody>
      </p:sp>
      <p:sp>
        <p:nvSpPr>
          <p:cNvPr id="11" name="Text Box 11"/>
          <p:cNvSpPr txBox="1">
            <a:spLocks noChangeArrowheads="1"/>
          </p:cNvSpPr>
          <p:nvPr/>
        </p:nvSpPr>
        <p:spPr bwMode="auto">
          <a:xfrm>
            <a:off x="7799388" y="4192588"/>
            <a:ext cx="1320800" cy="747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70000"/>
              </a:lnSpc>
              <a:defRPr/>
            </a:pPr>
            <a:r>
              <a:rPr lang="en-US" sz="1200" b="1" dirty="0">
                <a:solidFill>
                  <a:srgbClr val="000000"/>
                </a:solidFill>
                <a:cs typeface="Arial" charset="0"/>
              </a:rPr>
              <a:t>Risk of failure and devastating downstream </a:t>
            </a:r>
            <a:r>
              <a:rPr lang="en-US" sz="1200" b="1" dirty="0">
                <a:solidFill>
                  <a:srgbClr val="000000"/>
                </a:solidFill>
                <a:latin typeface="Lucida Grande" charset="0"/>
                <a:cs typeface="Arial" charset="0"/>
              </a:rPr>
              <a:t>ﬂ</a:t>
            </a:r>
            <a:r>
              <a:rPr lang="en-US" sz="1200" b="1" dirty="0">
                <a:solidFill>
                  <a:srgbClr val="000000"/>
                </a:solidFill>
                <a:cs typeface="Arial" charset="0"/>
              </a:rPr>
              <a:t>ooding</a:t>
            </a:r>
          </a:p>
        </p:txBody>
      </p:sp>
      <p:sp>
        <p:nvSpPr>
          <p:cNvPr id="12" name="Text Box 12"/>
          <p:cNvSpPr txBox="1">
            <a:spLocks noChangeArrowheads="1"/>
          </p:cNvSpPr>
          <p:nvPr/>
        </p:nvSpPr>
        <p:spPr bwMode="auto">
          <a:xfrm>
            <a:off x="7938" y="4348163"/>
            <a:ext cx="1287462" cy="619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70000"/>
              </a:lnSpc>
              <a:defRPr/>
            </a:pPr>
            <a:r>
              <a:rPr lang="en-US" sz="1200" b="1" dirty="0">
                <a:solidFill>
                  <a:srgbClr val="000000"/>
                </a:solidFill>
                <a:cs typeface="Arial" charset="0"/>
              </a:rPr>
              <a:t>Can produce cheap electricity (hydropower)</a:t>
            </a:r>
          </a:p>
        </p:txBody>
      </p:sp>
      <p:sp>
        <p:nvSpPr>
          <p:cNvPr id="13" name="Text Box 13"/>
          <p:cNvSpPr txBox="1">
            <a:spLocks noChangeArrowheads="1"/>
          </p:cNvSpPr>
          <p:nvPr/>
        </p:nvSpPr>
        <p:spPr bwMode="auto">
          <a:xfrm>
            <a:off x="0" y="5410200"/>
            <a:ext cx="1371600" cy="619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70000"/>
              </a:lnSpc>
              <a:defRPr/>
            </a:pPr>
            <a:r>
              <a:rPr lang="en-US" sz="1200" b="1" dirty="0">
                <a:solidFill>
                  <a:srgbClr val="000000"/>
                </a:solidFill>
                <a:cs typeface="Arial" charset="0"/>
              </a:rPr>
              <a:t>Reduces down-stream </a:t>
            </a:r>
            <a:r>
              <a:rPr lang="en-US" sz="1200" b="1" dirty="0">
                <a:solidFill>
                  <a:srgbClr val="000000"/>
                </a:solidFill>
                <a:latin typeface="Lucida Grande" charset="0"/>
                <a:cs typeface="Arial" charset="0"/>
              </a:rPr>
              <a:t>fl</a:t>
            </a:r>
            <a:r>
              <a:rPr lang="en-US" sz="1200" b="1" dirty="0">
                <a:solidFill>
                  <a:srgbClr val="000000"/>
                </a:solidFill>
                <a:cs typeface="Arial" charset="0"/>
              </a:rPr>
              <a:t>ooding of cities and farms</a:t>
            </a:r>
          </a:p>
        </p:txBody>
      </p:sp>
      <p:sp>
        <p:nvSpPr>
          <p:cNvPr id="14" name="Text Box 14"/>
          <p:cNvSpPr txBox="1">
            <a:spLocks noChangeArrowheads="1"/>
          </p:cNvSpPr>
          <p:nvPr/>
        </p:nvSpPr>
        <p:spPr bwMode="auto">
          <a:xfrm>
            <a:off x="7783513" y="5735638"/>
            <a:ext cx="1387475" cy="688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80000"/>
              </a:lnSpc>
              <a:defRPr/>
            </a:pPr>
            <a:r>
              <a:rPr lang="en-US" sz="1200" b="1" dirty="0">
                <a:solidFill>
                  <a:srgbClr val="000000"/>
                </a:solidFill>
                <a:cs typeface="Arial" charset="0"/>
              </a:rPr>
              <a:t>Disrupts migration and spawning of some fish</a:t>
            </a:r>
          </a:p>
        </p:txBody>
      </p:sp>
    </p:spTree>
    <p:extLst>
      <p:ext uri="{BB962C8B-B14F-4D97-AF65-F5344CB8AC3E}">
        <p14:creationId xmlns:p14="http://schemas.microsoft.com/office/powerpoint/2010/main" val="36038390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1" descr="13p330_f17b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76200"/>
            <a:ext cx="7591425" cy="6513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9091" name="Rectangle 3" hidden="1"/>
          <p:cNvSpPr>
            <a:spLocks noGrp="1" noChangeArrowheads="1"/>
          </p:cNvSpPr>
          <p:nvPr>
            <p:ph type="title"/>
          </p:nvPr>
        </p:nvSpPr>
        <p:spPr/>
        <p:txBody>
          <a:bodyPr/>
          <a:lstStyle/>
          <a:p>
            <a:pPr eaLnBrk="1" hangingPunct="1">
              <a:defRPr/>
            </a:pPr>
            <a:endParaRPr lang="en-US"/>
          </a:p>
        </p:txBody>
      </p:sp>
      <p:sp>
        <p:nvSpPr>
          <p:cNvPr id="89092" name="Rectangle 4"/>
          <p:cNvSpPr>
            <a:spLocks noChangeArrowheads="1"/>
          </p:cNvSpPr>
          <p:nvPr/>
        </p:nvSpPr>
        <p:spPr bwMode="auto">
          <a:xfrm>
            <a:off x="7666038" y="6584950"/>
            <a:ext cx="1490662"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13-17b, p. 330</a:t>
            </a:r>
          </a:p>
        </p:txBody>
      </p:sp>
      <p:sp>
        <p:nvSpPr>
          <p:cNvPr id="89093" name="Text Box 5"/>
          <p:cNvSpPr txBox="1">
            <a:spLocks noChangeArrowheads="1"/>
          </p:cNvSpPr>
          <p:nvPr/>
        </p:nvSpPr>
        <p:spPr bwMode="auto">
          <a:xfrm>
            <a:off x="6248400" y="412750"/>
            <a:ext cx="145256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Powerlines</a:t>
            </a:r>
          </a:p>
        </p:txBody>
      </p:sp>
      <p:sp>
        <p:nvSpPr>
          <p:cNvPr id="89094" name="Text Box 6"/>
          <p:cNvSpPr txBox="1">
            <a:spLocks noChangeArrowheads="1"/>
          </p:cNvSpPr>
          <p:nvPr/>
        </p:nvSpPr>
        <p:spPr bwMode="auto">
          <a:xfrm>
            <a:off x="1143000" y="1905000"/>
            <a:ext cx="130016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Reservoir</a:t>
            </a:r>
          </a:p>
        </p:txBody>
      </p:sp>
      <p:sp>
        <p:nvSpPr>
          <p:cNvPr id="89095" name="Text Box 7"/>
          <p:cNvSpPr txBox="1">
            <a:spLocks noChangeArrowheads="1"/>
          </p:cNvSpPr>
          <p:nvPr/>
        </p:nvSpPr>
        <p:spPr bwMode="auto">
          <a:xfrm>
            <a:off x="2979738" y="2674938"/>
            <a:ext cx="741362"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Dam</a:t>
            </a:r>
          </a:p>
        </p:txBody>
      </p:sp>
      <p:sp>
        <p:nvSpPr>
          <p:cNvPr id="89096" name="Text Box 8"/>
          <p:cNvSpPr txBox="1">
            <a:spLocks noChangeArrowheads="1"/>
          </p:cNvSpPr>
          <p:nvPr/>
        </p:nvSpPr>
        <p:spPr bwMode="auto">
          <a:xfrm>
            <a:off x="1836738" y="3276600"/>
            <a:ext cx="90646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Intake</a:t>
            </a:r>
          </a:p>
        </p:txBody>
      </p:sp>
      <p:sp>
        <p:nvSpPr>
          <p:cNvPr id="89097" name="Text Box 9"/>
          <p:cNvSpPr txBox="1">
            <a:spLocks noChangeArrowheads="1"/>
          </p:cNvSpPr>
          <p:nvPr/>
        </p:nvSpPr>
        <p:spPr bwMode="auto">
          <a:xfrm>
            <a:off x="5502275" y="3063875"/>
            <a:ext cx="160496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Powerhouse</a:t>
            </a:r>
          </a:p>
        </p:txBody>
      </p:sp>
      <p:sp>
        <p:nvSpPr>
          <p:cNvPr id="89098" name="Text Box 10"/>
          <p:cNvSpPr txBox="1">
            <a:spLocks noChangeArrowheads="1"/>
          </p:cNvSpPr>
          <p:nvPr/>
        </p:nvSpPr>
        <p:spPr bwMode="auto">
          <a:xfrm>
            <a:off x="5502275" y="3714750"/>
            <a:ext cx="108426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Turbine</a:t>
            </a:r>
          </a:p>
        </p:txBody>
      </p:sp>
      <p:sp>
        <p:nvSpPr>
          <p:cNvPr id="89101" name="Line 13"/>
          <p:cNvSpPr>
            <a:spLocks noChangeShapeType="1"/>
          </p:cNvSpPr>
          <p:nvPr/>
        </p:nvSpPr>
        <p:spPr bwMode="auto">
          <a:xfrm flipV="1">
            <a:off x="4799013" y="620713"/>
            <a:ext cx="1490662" cy="2921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Arial" charset="0"/>
            </a:endParaRPr>
          </a:p>
        </p:txBody>
      </p:sp>
      <p:sp>
        <p:nvSpPr>
          <p:cNvPr id="89102" name="Line 14"/>
          <p:cNvSpPr>
            <a:spLocks noChangeShapeType="1"/>
          </p:cNvSpPr>
          <p:nvPr/>
        </p:nvSpPr>
        <p:spPr bwMode="auto">
          <a:xfrm flipV="1">
            <a:off x="5511800" y="630238"/>
            <a:ext cx="771525"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Arial" charset="0"/>
            </a:endParaRPr>
          </a:p>
        </p:txBody>
      </p:sp>
      <p:sp>
        <p:nvSpPr>
          <p:cNvPr id="89103" name="Line 15"/>
          <p:cNvSpPr>
            <a:spLocks noChangeShapeType="1"/>
          </p:cNvSpPr>
          <p:nvPr/>
        </p:nvSpPr>
        <p:spPr bwMode="auto">
          <a:xfrm flipV="1">
            <a:off x="4556125" y="3279775"/>
            <a:ext cx="979488" cy="282575"/>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Arial" charset="0"/>
            </a:endParaRPr>
          </a:p>
        </p:txBody>
      </p:sp>
      <p:sp>
        <p:nvSpPr>
          <p:cNvPr id="89104" name="Line 16"/>
          <p:cNvSpPr>
            <a:spLocks noChangeShapeType="1"/>
          </p:cNvSpPr>
          <p:nvPr/>
        </p:nvSpPr>
        <p:spPr bwMode="auto">
          <a:xfrm flipV="1">
            <a:off x="4548188" y="3884613"/>
            <a:ext cx="979487" cy="282575"/>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Arial" charset="0"/>
            </a:endParaRPr>
          </a:p>
        </p:txBody>
      </p:sp>
    </p:spTree>
    <p:extLst>
      <p:ext uri="{BB962C8B-B14F-4D97-AF65-F5344CB8AC3E}">
        <p14:creationId xmlns:p14="http://schemas.microsoft.com/office/powerpoint/2010/main" val="19119021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2"/>
          <p:cNvSpPr>
            <a:spLocks noGrp="1"/>
          </p:cNvSpPr>
          <p:nvPr>
            <p:ph idx="1"/>
          </p:nvPr>
        </p:nvSpPr>
        <p:spPr/>
        <p:txBody>
          <a:bodyPr/>
          <a:lstStyle/>
          <a:p>
            <a:r>
              <a:rPr lang="en-US" dirty="0"/>
              <a:t>Only small amount of Colorado River water reaches Gulf of California</a:t>
            </a:r>
          </a:p>
          <a:p>
            <a:pPr lvl="1"/>
            <a:r>
              <a:rPr lang="en-US" dirty="0"/>
              <a:t>Threatens aquatic species in river and species that live in the estuary</a:t>
            </a:r>
          </a:p>
          <a:p>
            <a:r>
              <a:rPr lang="en-US" dirty="0"/>
              <a:t>Current rate of river withdrawal is not sustainable</a:t>
            </a:r>
          </a:p>
          <a:p>
            <a:r>
              <a:rPr lang="en-US" dirty="0"/>
              <a:t>Much water used for agriculture that is inefficient with water use</a:t>
            </a:r>
          </a:p>
        </p:txBody>
      </p:sp>
      <p:sp>
        <p:nvSpPr>
          <p:cNvPr id="45058" name="Title 1"/>
          <p:cNvSpPr>
            <a:spLocks noGrp="1"/>
          </p:cNvSpPr>
          <p:nvPr>
            <p:ph type="title"/>
          </p:nvPr>
        </p:nvSpPr>
        <p:spPr/>
        <p:txBody>
          <a:bodyPr/>
          <a:lstStyle/>
          <a:p>
            <a:r>
              <a:rPr lang="en-US" dirty="0"/>
              <a:t>How Dams Can Kill an Estuary</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idx="1"/>
          </p:nvPr>
        </p:nvSpPr>
        <p:spPr/>
        <p:txBody>
          <a:bodyPr/>
          <a:lstStyle/>
          <a:p>
            <a:r>
              <a:rPr lang="en-US" dirty="0"/>
              <a:t>Reservoirs</a:t>
            </a:r>
          </a:p>
          <a:p>
            <a:pPr lvl="1"/>
            <a:r>
              <a:rPr lang="en-US" dirty="0"/>
              <a:t>Leak water into ground below</a:t>
            </a:r>
          </a:p>
          <a:p>
            <a:pPr lvl="1"/>
            <a:r>
              <a:rPr lang="en-US" dirty="0"/>
              <a:t>Lose much water through evaporation</a:t>
            </a:r>
          </a:p>
          <a:p>
            <a:pPr lvl="1"/>
            <a:r>
              <a:rPr lang="en-US" dirty="0"/>
              <a:t>Fill up with silt load of river, depriving delta</a:t>
            </a:r>
          </a:p>
          <a:p>
            <a:pPr lvl="1"/>
            <a:r>
              <a:rPr lang="en-US" dirty="0"/>
              <a:t>Could eventually lose ability to store water and create electricity</a:t>
            </a:r>
          </a:p>
          <a:p>
            <a:r>
              <a:rPr lang="en-US" dirty="0"/>
              <a:t>States must conserve water, control population, and slow urban development</a:t>
            </a:r>
          </a:p>
        </p:txBody>
      </p:sp>
      <p:sp>
        <p:nvSpPr>
          <p:cNvPr id="46082" name="Title 1"/>
          <p:cNvSpPr>
            <a:spLocks noGrp="1"/>
          </p:cNvSpPr>
          <p:nvPr>
            <p:ph type="title"/>
          </p:nvPr>
        </p:nvSpPr>
        <p:spPr/>
        <p:txBody>
          <a:bodyPr/>
          <a:lstStyle/>
          <a:p>
            <a:r>
              <a:rPr lang="en-US" dirty="0"/>
              <a:t>How Dams Can Kill an Estuary (cont’d.)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753350" y="6584950"/>
            <a:ext cx="1397000"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13-18, p. 331</a:t>
            </a:r>
          </a:p>
        </p:txBody>
      </p:sp>
      <p:pic>
        <p:nvPicPr>
          <p:cNvPr id="5" name="Picture 1" descr="13p331_f1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7375" y="311150"/>
            <a:ext cx="7945438" cy="623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p:txBody>
          <a:bodyPr/>
          <a:lstStyle/>
          <a:p>
            <a:r>
              <a:rPr lang="en-US" dirty="0"/>
              <a:t>Transferring water from one place to another has greatly increased water supplies in some areas, but has also disrupted ecosystems</a:t>
            </a:r>
          </a:p>
        </p:txBody>
      </p:sp>
      <p:sp>
        <p:nvSpPr>
          <p:cNvPr id="48130" name="Rectangle 2"/>
          <p:cNvSpPr>
            <a:spLocks noGrp="1" noChangeArrowheads="1"/>
          </p:cNvSpPr>
          <p:nvPr>
            <p:ph type="title"/>
          </p:nvPr>
        </p:nvSpPr>
        <p:spPr/>
        <p:txBody>
          <a:bodyPr/>
          <a:lstStyle/>
          <a:p>
            <a:r>
              <a:rPr lang="en-US" dirty="0"/>
              <a:t>13-4 Can Water Transfers Be Used to Expand Water Supplies?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a:t>The Colorado River Basin</a:t>
            </a:r>
          </a:p>
        </p:txBody>
      </p:sp>
      <p:pic>
        <p:nvPicPr>
          <p:cNvPr id="5" name="Picture 1" descr="13p318_f01.jpg"/>
          <p:cNvPicPr>
            <a:picLocks noGrp="1" noChangeAspect="1"/>
          </p:cNvPicPr>
          <p:nvPr>
            <p:ph idx="1"/>
          </p:nvPr>
        </p:nvPicPr>
        <p:blipFill>
          <a:blip r:embed="rId3">
            <a:extLst>
              <a:ext uri="{28A0092B-C50C-407E-A947-70E740481C1C}">
                <a14:useLocalDpi xmlns:a14="http://schemas.microsoft.com/office/drawing/2010/main" val="0"/>
              </a:ext>
            </a:extLst>
          </a:blip>
          <a:srcRect l="-29684" r="-29684"/>
          <a:stretch>
            <a:fillRect/>
          </a:stretch>
        </p:blipFill>
        <p:spPr bwMode="auto">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3"/>
          <p:cNvSpPr>
            <a:spLocks noChangeArrowheads="1"/>
          </p:cNvSpPr>
          <p:nvPr/>
        </p:nvSpPr>
        <p:spPr bwMode="auto">
          <a:xfrm>
            <a:off x="7848600" y="6584950"/>
            <a:ext cx="1311275"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13-1, p. 318</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p:txBody>
          <a:bodyPr/>
          <a:lstStyle/>
          <a:p>
            <a:r>
              <a:rPr lang="en-US" dirty="0"/>
              <a:t>China</a:t>
            </a:r>
          </a:p>
          <a:p>
            <a:pPr lvl="1"/>
            <a:r>
              <a:rPr lang="en-US" dirty="0"/>
              <a:t>South-North Water Diversion Project</a:t>
            </a:r>
          </a:p>
          <a:p>
            <a:pPr lvl="2"/>
            <a:r>
              <a:rPr lang="en-US" dirty="0"/>
              <a:t>Divert six trillion gallons of water</a:t>
            </a:r>
          </a:p>
          <a:p>
            <a:r>
              <a:rPr lang="en-US" dirty="0"/>
              <a:t>California central valley</a:t>
            </a:r>
          </a:p>
          <a:p>
            <a:pPr lvl="1"/>
            <a:r>
              <a:rPr lang="en-US" dirty="0"/>
              <a:t>Aqueducts </a:t>
            </a:r>
          </a:p>
          <a:p>
            <a:r>
              <a:rPr lang="en-US" dirty="0"/>
              <a:t>Water loss through evaporation</a:t>
            </a:r>
          </a:p>
          <a:p>
            <a:r>
              <a:rPr lang="en-US" dirty="0"/>
              <a:t>Ecosystem degradation</a:t>
            </a:r>
          </a:p>
          <a:p>
            <a:endParaRPr lang="en-US" dirty="0"/>
          </a:p>
        </p:txBody>
      </p:sp>
      <p:sp>
        <p:nvSpPr>
          <p:cNvPr id="49154" name="Rectangle 2"/>
          <p:cNvSpPr>
            <a:spLocks noGrp="1" noChangeArrowheads="1"/>
          </p:cNvSpPr>
          <p:nvPr>
            <p:ph type="title"/>
          </p:nvPr>
        </p:nvSpPr>
        <p:spPr/>
        <p:txBody>
          <a:bodyPr/>
          <a:lstStyle/>
          <a:p>
            <a:r>
              <a:rPr lang="en-US" dirty="0"/>
              <a:t>Water Transfers Can Be Inefficient and Environmentally Harmful</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7" name="Rectangle 3" hidden="1"/>
          <p:cNvSpPr>
            <a:spLocks noGrp="1" noChangeArrowheads="1"/>
          </p:cNvSpPr>
          <p:nvPr>
            <p:ph type="title"/>
          </p:nvPr>
        </p:nvSpPr>
        <p:spPr/>
        <p:txBody>
          <a:bodyPr/>
          <a:lstStyle/>
          <a:p>
            <a:pPr eaLnBrk="1" hangingPunct="1">
              <a:defRPr/>
            </a:pPr>
            <a:endParaRPr lang="en-US" sz="4000"/>
          </a:p>
        </p:txBody>
      </p:sp>
      <p:sp>
        <p:nvSpPr>
          <p:cNvPr id="93188" name="Rectangle 4"/>
          <p:cNvSpPr>
            <a:spLocks noChangeArrowheads="1"/>
          </p:cNvSpPr>
          <p:nvPr/>
        </p:nvSpPr>
        <p:spPr bwMode="auto">
          <a:xfrm>
            <a:off x="7661275" y="6584950"/>
            <a:ext cx="1482725"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13-19a, p. 332</a:t>
            </a:r>
          </a:p>
        </p:txBody>
      </p:sp>
      <p:pic>
        <p:nvPicPr>
          <p:cNvPr id="77827" name="Picture 2" descr="13p332_f19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39875" y="206375"/>
            <a:ext cx="6045200" cy="6445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037551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hidden="1"/>
          <p:cNvSpPr>
            <a:spLocks noGrp="1" noChangeArrowheads="1"/>
          </p:cNvSpPr>
          <p:nvPr>
            <p:ph type="title"/>
          </p:nvPr>
        </p:nvSpPr>
        <p:spPr/>
        <p:txBody>
          <a:bodyPr/>
          <a:lstStyle/>
          <a:p>
            <a:pPr eaLnBrk="1" hangingPunct="1">
              <a:defRPr/>
            </a:pPr>
            <a:endParaRPr lang="en-US" sz="4000"/>
          </a:p>
        </p:txBody>
      </p:sp>
      <p:sp>
        <p:nvSpPr>
          <p:cNvPr id="93188" name="Rectangle 4"/>
          <p:cNvSpPr>
            <a:spLocks noChangeArrowheads="1"/>
          </p:cNvSpPr>
          <p:nvPr/>
        </p:nvSpPr>
        <p:spPr bwMode="auto">
          <a:xfrm>
            <a:off x="7653338" y="6584950"/>
            <a:ext cx="1490662"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13-19b, p. 332</a:t>
            </a:r>
          </a:p>
        </p:txBody>
      </p:sp>
      <p:pic>
        <p:nvPicPr>
          <p:cNvPr id="79875" name="Picture 1" descr="13p332_f19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46325" y="144463"/>
            <a:ext cx="4448175" cy="656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826963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p:txBody>
          <a:bodyPr/>
          <a:lstStyle/>
          <a:p>
            <a:r>
              <a:rPr lang="en-US" dirty="0"/>
              <a:t>Large-scale water transfers in dry central Asia have led to:</a:t>
            </a:r>
          </a:p>
          <a:p>
            <a:pPr lvl="1"/>
            <a:r>
              <a:rPr lang="en-US" dirty="0"/>
              <a:t>Wetland destruction</a:t>
            </a:r>
          </a:p>
          <a:p>
            <a:pPr lvl="2"/>
            <a:r>
              <a:rPr lang="en-US" dirty="0"/>
              <a:t>Desertification</a:t>
            </a:r>
          </a:p>
          <a:p>
            <a:pPr lvl="1"/>
            <a:r>
              <a:rPr lang="en-US" dirty="0"/>
              <a:t>Greatly increased salinity</a:t>
            </a:r>
          </a:p>
          <a:p>
            <a:pPr lvl="1"/>
            <a:r>
              <a:rPr lang="en-US" dirty="0"/>
              <a:t>Fish extinctions and decline of fishing</a:t>
            </a:r>
          </a:p>
          <a:p>
            <a:pPr lvl="1"/>
            <a:endParaRPr lang="en-US" dirty="0"/>
          </a:p>
        </p:txBody>
      </p:sp>
      <p:sp>
        <p:nvSpPr>
          <p:cNvPr id="52226" name="Rectangle 2"/>
          <p:cNvSpPr>
            <a:spLocks noGrp="1" noChangeArrowheads="1"/>
          </p:cNvSpPr>
          <p:nvPr>
            <p:ph type="title"/>
          </p:nvPr>
        </p:nvSpPr>
        <p:spPr/>
        <p:txBody>
          <a:bodyPr/>
          <a:lstStyle/>
          <a:p>
            <a:r>
              <a:rPr lang="en-US" dirty="0"/>
              <a:t>Case Study: The Aral Sea Disaster</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p:txBody>
          <a:bodyPr/>
          <a:lstStyle/>
          <a:p>
            <a:pPr lvl="1"/>
            <a:r>
              <a:rPr lang="en-US" dirty="0"/>
              <a:t>Wind-blown salt</a:t>
            </a:r>
          </a:p>
          <a:p>
            <a:pPr lvl="2"/>
            <a:r>
              <a:rPr lang="en-US" dirty="0"/>
              <a:t>Depositing on glaciers in the Himalayas</a:t>
            </a:r>
          </a:p>
          <a:p>
            <a:pPr lvl="1"/>
            <a:r>
              <a:rPr lang="en-US" dirty="0"/>
              <a:t>Altered local climate</a:t>
            </a:r>
          </a:p>
          <a:p>
            <a:pPr lvl="2"/>
            <a:r>
              <a:rPr lang="en-US" dirty="0"/>
              <a:t>Hot dry summers; cold winters</a:t>
            </a:r>
          </a:p>
          <a:p>
            <a:r>
              <a:rPr lang="en-US" dirty="0"/>
              <a:t>Restoration efforts</a:t>
            </a:r>
          </a:p>
          <a:p>
            <a:pPr lvl="1"/>
            <a:r>
              <a:rPr lang="en-US" dirty="0"/>
              <a:t>Cooperation of neighboring countries</a:t>
            </a:r>
          </a:p>
          <a:p>
            <a:pPr lvl="1"/>
            <a:r>
              <a:rPr lang="en-US" dirty="0"/>
              <a:t>More efficient irrigation</a:t>
            </a:r>
          </a:p>
          <a:p>
            <a:pPr lvl="1"/>
            <a:r>
              <a:rPr lang="en-US" dirty="0"/>
              <a:t>Dike construction to raise lake level</a:t>
            </a:r>
          </a:p>
          <a:p>
            <a:endParaRPr lang="en-US" dirty="0"/>
          </a:p>
        </p:txBody>
      </p:sp>
      <p:sp>
        <p:nvSpPr>
          <p:cNvPr id="53250" name="Rectangle 2"/>
          <p:cNvSpPr>
            <a:spLocks noGrp="1" noChangeArrowheads="1"/>
          </p:cNvSpPr>
          <p:nvPr>
            <p:ph type="title"/>
          </p:nvPr>
        </p:nvSpPr>
        <p:spPr/>
        <p:txBody>
          <a:bodyPr/>
          <a:lstStyle/>
          <a:p>
            <a:r>
              <a:rPr lang="en-US" dirty="0"/>
              <a:t>Case Study: The Aral Sea Disaster (cont’d.)</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753350" y="6584950"/>
            <a:ext cx="1397000"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13-20, p. 333</a:t>
            </a:r>
          </a:p>
        </p:txBody>
      </p:sp>
      <p:pic>
        <p:nvPicPr>
          <p:cNvPr id="5" name="Picture 1" descr="13p333_f2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2238" y="957263"/>
            <a:ext cx="8899525" cy="4941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p:txBody>
          <a:bodyPr/>
          <a:lstStyle/>
          <a:p>
            <a:r>
              <a:rPr lang="en-US" dirty="0"/>
              <a:t>We can convert salty ocean water to freshwater, but the cost is high, and the resulting salty brine must be disposed of without harming aquatic or terrestrial ecosystems</a:t>
            </a:r>
          </a:p>
        </p:txBody>
      </p:sp>
      <p:sp>
        <p:nvSpPr>
          <p:cNvPr id="55298" name="Rectangle 2"/>
          <p:cNvSpPr>
            <a:spLocks noGrp="1" noChangeArrowheads="1"/>
          </p:cNvSpPr>
          <p:nvPr>
            <p:ph type="title"/>
          </p:nvPr>
        </p:nvSpPr>
        <p:spPr/>
        <p:txBody>
          <a:bodyPr/>
          <a:lstStyle/>
          <a:p>
            <a:r>
              <a:rPr lang="en-US" dirty="0"/>
              <a:t>13-5 Is Desalination a Useful Way to Expand Water Supplies?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p:txBody>
          <a:bodyPr/>
          <a:lstStyle/>
          <a:p>
            <a:r>
              <a:rPr lang="en-US" dirty="0"/>
              <a:t>Desalination</a:t>
            </a:r>
          </a:p>
          <a:p>
            <a:pPr lvl="1"/>
            <a:r>
              <a:rPr lang="en-US" dirty="0"/>
              <a:t>Removing dissolved salts</a:t>
            </a:r>
          </a:p>
          <a:p>
            <a:pPr lvl="1"/>
            <a:r>
              <a:rPr lang="en-US" dirty="0"/>
              <a:t>Distillation – evaporate water, leaving salts behind</a:t>
            </a:r>
          </a:p>
          <a:p>
            <a:pPr lvl="1"/>
            <a:r>
              <a:rPr lang="en-US" dirty="0"/>
              <a:t>Reverse osmosis, microfiltration – use high pressure to remove salts</a:t>
            </a:r>
          </a:p>
          <a:p>
            <a:r>
              <a:rPr lang="en-US" dirty="0"/>
              <a:t>More than 15,000 plants in 125 countries</a:t>
            </a:r>
          </a:p>
        </p:txBody>
      </p:sp>
      <p:sp>
        <p:nvSpPr>
          <p:cNvPr id="56322" name="Rectangle 2"/>
          <p:cNvSpPr>
            <a:spLocks noGrp="1" noChangeArrowheads="1"/>
          </p:cNvSpPr>
          <p:nvPr>
            <p:ph type="title"/>
          </p:nvPr>
        </p:nvSpPr>
        <p:spPr/>
        <p:txBody>
          <a:bodyPr>
            <a:normAutofit/>
          </a:bodyPr>
          <a:lstStyle/>
          <a:p>
            <a:r>
              <a:rPr lang="en-US" dirty="0"/>
              <a:t>Removing Salt from Seawater Is Costly and Has Harmful Effects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p:txBody>
          <a:bodyPr/>
          <a:lstStyle/>
          <a:p>
            <a:r>
              <a:rPr lang="en-US" dirty="0"/>
              <a:t>Problems</a:t>
            </a:r>
          </a:p>
          <a:p>
            <a:pPr lvl="1"/>
            <a:r>
              <a:rPr lang="en-US" dirty="0"/>
              <a:t>High cost and energy footprint</a:t>
            </a:r>
          </a:p>
          <a:p>
            <a:pPr lvl="1"/>
            <a:r>
              <a:rPr lang="en-US" dirty="0"/>
              <a:t>Keeps down algal growth and kills many marine organisms</a:t>
            </a:r>
          </a:p>
          <a:p>
            <a:pPr lvl="1"/>
            <a:r>
              <a:rPr lang="en-US" dirty="0"/>
              <a:t>Large quantity of brine wastes</a:t>
            </a:r>
          </a:p>
          <a:p>
            <a:endParaRPr lang="en-US" dirty="0"/>
          </a:p>
          <a:p>
            <a:endParaRPr lang="en-US" dirty="0"/>
          </a:p>
        </p:txBody>
      </p:sp>
      <p:sp>
        <p:nvSpPr>
          <p:cNvPr id="57346" name="Rectangle 2"/>
          <p:cNvSpPr>
            <a:spLocks noGrp="1" noChangeArrowheads="1"/>
          </p:cNvSpPr>
          <p:nvPr>
            <p:ph type="title"/>
          </p:nvPr>
        </p:nvSpPr>
        <p:spPr/>
        <p:txBody>
          <a:bodyPr>
            <a:normAutofit/>
          </a:bodyPr>
          <a:lstStyle/>
          <a:p>
            <a:r>
              <a:rPr lang="en-US" dirty="0"/>
              <a:t>Removing Salt from Seawater Is Costly and Has Harmful Effects (cont’d.)</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idx="1"/>
          </p:nvPr>
        </p:nvSpPr>
        <p:spPr/>
        <p:txBody>
          <a:bodyPr/>
          <a:lstStyle/>
          <a:p>
            <a:r>
              <a:rPr lang="en-US" dirty="0"/>
              <a:t>We can use freshwater more sustainably by:</a:t>
            </a:r>
          </a:p>
          <a:p>
            <a:pPr lvl="1"/>
            <a:r>
              <a:rPr lang="en-US" dirty="0"/>
              <a:t>Cutting water waste</a:t>
            </a:r>
          </a:p>
          <a:p>
            <a:pPr lvl="1"/>
            <a:r>
              <a:rPr lang="en-US" dirty="0"/>
              <a:t>Raising water prices</a:t>
            </a:r>
          </a:p>
          <a:p>
            <a:pPr lvl="1"/>
            <a:r>
              <a:rPr lang="en-US" dirty="0"/>
              <a:t>Slowing population growth</a:t>
            </a:r>
          </a:p>
          <a:p>
            <a:pPr lvl="1"/>
            <a:r>
              <a:rPr lang="en-US" dirty="0"/>
              <a:t>Protecting aquifers, forests, and other ecosystems that store and release freshwater</a:t>
            </a:r>
          </a:p>
        </p:txBody>
      </p:sp>
      <p:sp>
        <p:nvSpPr>
          <p:cNvPr id="59394" name="Rectangle 2"/>
          <p:cNvSpPr>
            <a:spLocks noGrp="1" noChangeArrowheads="1"/>
          </p:cNvSpPr>
          <p:nvPr>
            <p:ph type="title"/>
          </p:nvPr>
        </p:nvSpPr>
        <p:spPr/>
        <p:txBody>
          <a:bodyPr/>
          <a:lstStyle/>
          <a:p>
            <a:r>
              <a:rPr lang="en-US" dirty="0"/>
              <a:t>13-6 How Can We Use Freshwater More Sustainably?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842250" y="6584950"/>
            <a:ext cx="1311275"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13-2, p. 318</a:t>
            </a:r>
          </a:p>
        </p:txBody>
      </p:sp>
      <p:pic>
        <p:nvPicPr>
          <p:cNvPr id="5" name="Picture 1" descr="13p318_f0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1350" y="214313"/>
            <a:ext cx="7835900" cy="6429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p:txBody>
          <a:bodyPr/>
          <a:lstStyle/>
          <a:p>
            <a:r>
              <a:rPr lang="en-US" dirty="0"/>
              <a:t>One-half to two-thirds of water is wasted</a:t>
            </a:r>
          </a:p>
          <a:p>
            <a:r>
              <a:rPr lang="en-US" dirty="0"/>
              <a:t>The cost of water to users is low</a:t>
            </a:r>
          </a:p>
          <a:p>
            <a:r>
              <a:rPr lang="en-US" dirty="0"/>
              <a:t>Subsidies mask the true cost of water</a:t>
            </a:r>
          </a:p>
          <a:p>
            <a:r>
              <a:rPr lang="en-US" dirty="0"/>
              <a:t>Raising prices will hurt lower-income farmers and city dwellers</a:t>
            </a:r>
          </a:p>
          <a:p>
            <a:pPr lvl="1"/>
            <a:r>
              <a:rPr lang="en-US" dirty="0"/>
              <a:t>Solution: establish lifeline rates </a:t>
            </a:r>
          </a:p>
          <a:p>
            <a:pPr lvl="1"/>
            <a:endParaRPr lang="en-US" dirty="0"/>
          </a:p>
          <a:p>
            <a:endParaRPr lang="en-US" dirty="0"/>
          </a:p>
        </p:txBody>
      </p:sp>
      <p:sp>
        <p:nvSpPr>
          <p:cNvPr id="60418" name="Rectangle 2"/>
          <p:cNvSpPr>
            <a:spLocks noGrp="1" noChangeArrowheads="1"/>
          </p:cNvSpPr>
          <p:nvPr>
            <p:ph type="title"/>
          </p:nvPr>
        </p:nvSpPr>
        <p:spPr/>
        <p:txBody>
          <a:bodyPr/>
          <a:lstStyle/>
          <a:p>
            <a:r>
              <a:rPr lang="en-US" dirty="0"/>
              <a:t>Reducing Freshwater Losses Can Provide Many Benefits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idx="1"/>
          </p:nvPr>
        </p:nvSpPr>
        <p:spPr/>
        <p:txBody>
          <a:bodyPr/>
          <a:lstStyle/>
          <a:p>
            <a:r>
              <a:rPr lang="en-US" dirty="0"/>
              <a:t>Flood irrigation</a:t>
            </a:r>
          </a:p>
          <a:p>
            <a:pPr lvl="1"/>
            <a:r>
              <a:rPr lang="en-US" dirty="0"/>
              <a:t>Wasteful</a:t>
            </a:r>
          </a:p>
          <a:p>
            <a:r>
              <a:rPr lang="en-US" dirty="0"/>
              <a:t>Center pivot, low pressure sprinkler</a:t>
            </a:r>
          </a:p>
          <a:p>
            <a:r>
              <a:rPr lang="en-US" dirty="0"/>
              <a:t>Low-energy; precision application sprinklers</a:t>
            </a:r>
          </a:p>
          <a:p>
            <a:r>
              <a:rPr lang="en-US" dirty="0"/>
              <a:t>Drip or trickle irrigation, microirrigation</a:t>
            </a:r>
          </a:p>
          <a:p>
            <a:pPr lvl="1"/>
            <a:r>
              <a:rPr lang="en-US" dirty="0"/>
              <a:t>Costly</a:t>
            </a:r>
          </a:p>
          <a:p>
            <a:pPr lvl="1"/>
            <a:r>
              <a:rPr lang="en-US" dirty="0"/>
              <a:t>Less water waste</a:t>
            </a:r>
          </a:p>
        </p:txBody>
      </p:sp>
      <p:sp>
        <p:nvSpPr>
          <p:cNvPr id="61442" name="Rectangle 2"/>
          <p:cNvSpPr>
            <a:spLocks noGrp="1" noChangeArrowheads="1"/>
          </p:cNvSpPr>
          <p:nvPr>
            <p:ph type="title"/>
          </p:nvPr>
        </p:nvSpPr>
        <p:spPr/>
        <p:txBody>
          <a:bodyPr/>
          <a:lstStyle/>
          <a:p>
            <a:r>
              <a:rPr lang="en-US" dirty="0"/>
              <a:t>We Can Improve Efficiency in Irrigation</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16066" name="Rectangle 2" hidden="1"/>
          <p:cNvSpPr>
            <a:spLocks noGrp="1" noChangeArrowheads="1"/>
          </p:cNvSpPr>
          <p:nvPr>
            <p:ph type="title"/>
          </p:nvPr>
        </p:nvSpPr>
        <p:spPr/>
        <p:txBody>
          <a:bodyPr/>
          <a:lstStyle/>
          <a:p>
            <a:endParaRPr lang="en-US" dirty="0"/>
          </a:p>
        </p:txBody>
      </p:sp>
      <p:sp>
        <p:nvSpPr>
          <p:cNvPr id="216067" name="Text Box 3"/>
          <p:cNvSpPr txBox="1">
            <a:spLocks noChangeArrowheads="1"/>
          </p:cNvSpPr>
          <p:nvPr/>
        </p:nvSpPr>
        <p:spPr bwMode="auto">
          <a:xfrm>
            <a:off x="8077200" y="6324600"/>
            <a:ext cx="1047750" cy="274638"/>
          </a:xfrm>
          <a:prstGeom prst="rect">
            <a:avLst/>
          </a:prstGeom>
          <a:noFill/>
          <a:ln w="19050">
            <a:noFill/>
            <a:miter lim="800000"/>
            <a:headEnd/>
            <a:tailEnd/>
          </a:ln>
          <a:effectLst/>
        </p:spPr>
        <p:txBody>
          <a:bodyPr wrap="none">
            <a:prstTxWarp prst="textNoShape">
              <a:avLst/>
            </a:prstTxWarp>
            <a:spAutoFit/>
          </a:bodyPr>
          <a:lstStyle/>
          <a:p>
            <a:r>
              <a:rPr lang="en-US" sz="1200" b="1" dirty="0">
                <a:solidFill>
                  <a:srgbClr val="008040"/>
                </a:solidFill>
                <a:latin typeface="Arial" charset="0"/>
              </a:rPr>
              <a:t>Stepped Art</a:t>
            </a:r>
          </a:p>
        </p:txBody>
      </p:sp>
      <p:grpSp>
        <p:nvGrpSpPr>
          <p:cNvPr id="216068" name="Group 4"/>
          <p:cNvGrpSpPr>
            <a:grpSpLocks/>
          </p:cNvGrpSpPr>
          <p:nvPr/>
        </p:nvGrpSpPr>
        <p:grpSpPr bwMode="auto">
          <a:xfrm>
            <a:off x="0" y="2536825"/>
            <a:ext cx="3900488" cy="4321175"/>
            <a:chOff x="0" y="1598"/>
            <a:chExt cx="2457" cy="2722"/>
          </a:xfrm>
        </p:grpSpPr>
        <p:sp>
          <p:nvSpPr>
            <p:cNvPr id="216069" name="Text Box 5"/>
            <p:cNvSpPr txBox="1">
              <a:spLocks noChangeArrowheads="1"/>
            </p:cNvSpPr>
            <p:nvPr/>
          </p:nvSpPr>
          <p:spPr bwMode="auto">
            <a:xfrm>
              <a:off x="0" y="3570"/>
              <a:ext cx="2457" cy="750"/>
            </a:xfrm>
            <a:prstGeom prst="rect">
              <a:avLst/>
            </a:prstGeom>
            <a:noFill/>
            <a:ln w="9525">
              <a:noFill/>
              <a:miter lim="800000"/>
              <a:headEnd/>
              <a:tailEnd/>
            </a:ln>
            <a:effectLst/>
          </p:spPr>
          <p:txBody>
            <a:bodyPr>
              <a:prstTxWarp prst="textNoShape">
                <a:avLst/>
              </a:prstTxWarp>
            </a:bodyPr>
            <a:lstStyle/>
            <a:p>
              <a:pPr algn="ctr" eaLnBrk="1" hangingPunct="1"/>
              <a:r>
                <a:rPr lang="en-US" sz="1600" b="1" dirty="0">
                  <a:solidFill>
                    <a:srgbClr val="000000"/>
                  </a:solidFill>
                  <a:latin typeface="Arial" charset="0"/>
                </a:rPr>
                <a:t>Gravity flow</a:t>
              </a:r>
              <a:r>
                <a:rPr lang="en-US" sz="1400" b="1" dirty="0">
                  <a:solidFill>
                    <a:srgbClr val="000000"/>
                  </a:solidFill>
                  <a:latin typeface="Arial" charset="0"/>
                </a:rPr>
                <a:t> </a:t>
              </a:r>
            </a:p>
            <a:p>
              <a:pPr algn="ctr" eaLnBrk="1" hangingPunct="1"/>
              <a:r>
                <a:rPr lang="en-US" sz="1400" b="1" dirty="0">
                  <a:solidFill>
                    <a:srgbClr val="000000"/>
                  </a:solidFill>
                  <a:latin typeface="Arial" charset="0"/>
                </a:rPr>
                <a:t>(efficiency 60% and 80% with surge valves)</a:t>
              </a:r>
            </a:p>
          </p:txBody>
        </p:sp>
        <p:grpSp>
          <p:nvGrpSpPr>
            <p:cNvPr id="216070" name="Group 6"/>
            <p:cNvGrpSpPr>
              <a:grpSpLocks/>
            </p:cNvGrpSpPr>
            <p:nvPr/>
          </p:nvGrpSpPr>
          <p:grpSpPr bwMode="auto">
            <a:xfrm>
              <a:off x="0" y="1598"/>
              <a:ext cx="2208" cy="2687"/>
              <a:chOff x="0" y="1598"/>
              <a:chExt cx="2208" cy="2687"/>
            </a:xfrm>
          </p:grpSpPr>
          <p:sp>
            <p:nvSpPr>
              <p:cNvPr id="216071" name="Text Box 7"/>
              <p:cNvSpPr txBox="1">
                <a:spLocks noChangeArrowheads="1"/>
              </p:cNvSpPr>
              <p:nvPr/>
            </p:nvSpPr>
            <p:spPr bwMode="auto">
              <a:xfrm>
                <a:off x="192" y="3901"/>
                <a:ext cx="2016" cy="384"/>
              </a:xfrm>
              <a:prstGeom prst="rect">
                <a:avLst/>
              </a:prstGeom>
              <a:noFill/>
              <a:ln w="9525">
                <a:noFill/>
                <a:miter lim="800000"/>
                <a:headEnd/>
                <a:tailEnd/>
              </a:ln>
              <a:effectLst/>
            </p:spPr>
            <p:txBody>
              <a:bodyPr>
                <a:prstTxWarp prst="textNoShape">
                  <a:avLst/>
                </a:prstTxWarp>
              </a:bodyPr>
              <a:lstStyle/>
              <a:p>
                <a:pPr eaLnBrk="1" hangingPunct="1"/>
                <a:r>
                  <a:rPr lang="en-US" sz="1400" b="1" dirty="0">
                    <a:solidFill>
                      <a:srgbClr val="000000"/>
                    </a:solidFill>
                    <a:latin typeface="Arial" charset="0"/>
                  </a:rPr>
                  <a:t>Water usually comes from an aqueduct system or a nearby river.</a:t>
                </a:r>
              </a:p>
            </p:txBody>
          </p:sp>
          <p:pic>
            <p:nvPicPr>
              <p:cNvPr id="216072" name="Picture 8" descr="1320_E"/>
              <p:cNvPicPr>
                <a:picLocks noChangeAspect="1" noChangeArrowheads="1"/>
              </p:cNvPicPr>
              <p:nvPr/>
            </p:nvPicPr>
            <p:blipFill>
              <a:blip r:embed="rId3"/>
              <a:srcRect/>
              <a:stretch>
                <a:fillRect/>
              </a:stretch>
            </p:blipFill>
            <p:spPr bwMode="auto">
              <a:xfrm>
                <a:off x="0" y="1598"/>
                <a:ext cx="2123" cy="1858"/>
              </a:xfrm>
              <a:prstGeom prst="rect">
                <a:avLst/>
              </a:prstGeom>
              <a:noFill/>
            </p:spPr>
          </p:pic>
        </p:grpSp>
      </p:grpSp>
      <p:grpSp>
        <p:nvGrpSpPr>
          <p:cNvPr id="216073" name="Group 9"/>
          <p:cNvGrpSpPr>
            <a:grpSpLocks/>
          </p:cNvGrpSpPr>
          <p:nvPr/>
        </p:nvGrpSpPr>
        <p:grpSpPr bwMode="auto">
          <a:xfrm>
            <a:off x="2565400" y="1117600"/>
            <a:ext cx="3784600" cy="5548313"/>
            <a:chOff x="1616" y="704"/>
            <a:chExt cx="2384" cy="3495"/>
          </a:xfrm>
        </p:grpSpPr>
        <p:sp>
          <p:nvSpPr>
            <p:cNvPr id="216074" name="Text Box 10"/>
            <p:cNvSpPr txBox="1">
              <a:spLocks noChangeArrowheads="1"/>
            </p:cNvSpPr>
            <p:nvPr/>
          </p:nvSpPr>
          <p:spPr bwMode="auto">
            <a:xfrm>
              <a:off x="2400" y="3239"/>
              <a:ext cx="1483" cy="404"/>
            </a:xfrm>
            <a:prstGeom prst="rect">
              <a:avLst/>
            </a:prstGeom>
            <a:noFill/>
            <a:ln w="9525">
              <a:noFill/>
              <a:miter lim="800000"/>
              <a:headEnd/>
              <a:tailEnd/>
            </a:ln>
            <a:effectLst/>
          </p:spPr>
          <p:txBody>
            <a:bodyPr>
              <a:prstTxWarp prst="textNoShape">
                <a:avLst/>
              </a:prstTxWarp>
            </a:bodyPr>
            <a:lstStyle/>
            <a:p>
              <a:pPr algn="ctr" eaLnBrk="1" hangingPunct="1"/>
              <a:r>
                <a:rPr lang="en-US" sz="1600" b="1" dirty="0">
                  <a:solidFill>
                    <a:srgbClr val="000000"/>
                  </a:solidFill>
                  <a:latin typeface="Arial" charset="0"/>
                </a:rPr>
                <a:t>Drip irrigation</a:t>
              </a:r>
              <a:r>
                <a:rPr lang="en-US" sz="1400" b="1" dirty="0">
                  <a:solidFill>
                    <a:srgbClr val="000000"/>
                  </a:solidFill>
                  <a:latin typeface="Arial" charset="0"/>
                </a:rPr>
                <a:t> </a:t>
              </a:r>
            </a:p>
            <a:p>
              <a:pPr algn="ctr" eaLnBrk="1" hangingPunct="1"/>
              <a:r>
                <a:rPr lang="en-US" sz="1400" b="1" dirty="0">
                  <a:solidFill>
                    <a:srgbClr val="000000"/>
                  </a:solidFill>
                  <a:latin typeface="Arial" charset="0"/>
                </a:rPr>
                <a:t>(efficiency 90–95%)</a:t>
              </a:r>
            </a:p>
          </p:txBody>
        </p:sp>
        <p:sp>
          <p:nvSpPr>
            <p:cNvPr id="216075" name="Text Box 11"/>
            <p:cNvSpPr txBox="1">
              <a:spLocks noChangeArrowheads="1"/>
            </p:cNvSpPr>
            <p:nvPr/>
          </p:nvSpPr>
          <p:spPr bwMode="auto">
            <a:xfrm>
              <a:off x="2400" y="3575"/>
              <a:ext cx="1600" cy="624"/>
            </a:xfrm>
            <a:prstGeom prst="rect">
              <a:avLst/>
            </a:prstGeom>
            <a:noFill/>
            <a:ln w="9525">
              <a:noFill/>
              <a:miter lim="800000"/>
              <a:headEnd/>
              <a:tailEnd/>
            </a:ln>
            <a:effectLst/>
          </p:spPr>
          <p:txBody>
            <a:bodyPr>
              <a:prstTxWarp prst="textNoShape">
                <a:avLst/>
              </a:prstTxWarp>
            </a:bodyPr>
            <a:lstStyle/>
            <a:p>
              <a:pPr eaLnBrk="1" hangingPunct="1"/>
              <a:r>
                <a:rPr lang="en-US" sz="1400" b="1" dirty="0">
                  <a:solidFill>
                    <a:srgbClr val="000000"/>
                  </a:solidFill>
                  <a:latin typeface="Arial" charset="0"/>
                </a:rPr>
                <a:t>Above- or below-ground pipes or tubes deliver water to individual plant roots.</a:t>
              </a:r>
            </a:p>
          </p:txBody>
        </p:sp>
        <p:pic>
          <p:nvPicPr>
            <p:cNvPr id="216076" name="Picture 12" descr="1320_E copy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616" y="704"/>
              <a:ext cx="2349" cy="2434"/>
            </a:xfrm>
            <a:prstGeom prst="rect">
              <a:avLst/>
            </a:prstGeom>
            <a:noFill/>
          </p:spPr>
        </p:pic>
      </p:grpSp>
      <p:grpSp>
        <p:nvGrpSpPr>
          <p:cNvPr id="216077" name="Group 13"/>
          <p:cNvGrpSpPr>
            <a:grpSpLocks/>
          </p:cNvGrpSpPr>
          <p:nvPr/>
        </p:nvGrpSpPr>
        <p:grpSpPr bwMode="auto">
          <a:xfrm>
            <a:off x="5527675" y="23813"/>
            <a:ext cx="3616325" cy="6605587"/>
            <a:chOff x="3482" y="15"/>
            <a:chExt cx="2278" cy="4161"/>
          </a:xfrm>
        </p:grpSpPr>
        <p:grpSp>
          <p:nvGrpSpPr>
            <p:cNvPr id="216078" name="Group 14"/>
            <p:cNvGrpSpPr>
              <a:grpSpLocks/>
            </p:cNvGrpSpPr>
            <p:nvPr/>
          </p:nvGrpSpPr>
          <p:grpSpPr bwMode="auto">
            <a:xfrm>
              <a:off x="3482" y="15"/>
              <a:ext cx="2278" cy="4161"/>
              <a:chOff x="3482" y="15"/>
              <a:chExt cx="2278" cy="4161"/>
            </a:xfrm>
          </p:grpSpPr>
          <p:sp>
            <p:nvSpPr>
              <p:cNvPr id="216079" name="Text Box 15"/>
              <p:cNvSpPr txBox="1">
                <a:spLocks noChangeArrowheads="1"/>
              </p:cNvSpPr>
              <p:nvPr/>
            </p:nvSpPr>
            <p:spPr bwMode="auto">
              <a:xfrm>
                <a:off x="3744" y="2928"/>
                <a:ext cx="2016" cy="923"/>
              </a:xfrm>
              <a:prstGeom prst="rect">
                <a:avLst/>
              </a:prstGeom>
              <a:noFill/>
              <a:ln w="9525">
                <a:noFill/>
                <a:miter lim="800000"/>
                <a:headEnd/>
                <a:tailEnd/>
              </a:ln>
              <a:effectLst/>
            </p:spPr>
            <p:txBody>
              <a:bodyPr>
                <a:prstTxWarp prst="textNoShape">
                  <a:avLst/>
                </a:prstTxWarp>
              </a:bodyPr>
              <a:lstStyle/>
              <a:p>
                <a:pPr algn="ctr" eaLnBrk="1" hangingPunct="1"/>
                <a:r>
                  <a:rPr lang="en-US" sz="1600" b="1" dirty="0">
                    <a:solidFill>
                      <a:srgbClr val="000000"/>
                    </a:solidFill>
                    <a:latin typeface="Arial" charset="0"/>
                  </a:rPr>
                  <a:t>Center pivot</a:t>
                </a:r>
                <a:r>
                  <a:rPr lang="en-US" sz="1400" b="1" dirty="0">
                    <a:solidFill>
                      <a:srgbClr val="000000"/>
                    </a:solidFill>
                    <a:latin typeface="Arial" charset="0"/>
                  </a:rPr>
                  <a:t> </a:t>
                </a:r>
              </a:p>
              <a:p>
                <a:pPr algn="ctr" eaLnBrk="1" hangingPunct="1"/>
                <a:r>
                  <a:rPr lang="en-US" sz="1400" b="1" dirty="0">
                    <a:solidFill>
                      <a:srgbClr val="000000"/>
                    </a:solidFill>
                    <a:latin typeface="Arial" charset="0"/>
                  </a:rPr>
                  <a:t>(efficiency 80% with low-pressure sprinkler and 90–95% with LEPA sprinkler)</a:t>
                </a:r>
              </a:p>
            </p:txBody>
          </p:sp>
          <p:sp>
            <p:nvSpPr>
              <p:cNvPr id="216080" name="Text Box 16"/>
              <p:cNvSpPr txBox="1">
                <a:spLocks noChangeArrowheads="1"/>
              </p:cNvSpPr>
              <p:nvPr/>
            </p:nvSpPr>
            <p:spPr bwMode="auto">
              <a:xfrm>
                <a:off x="4080" y="3552"/>
                <a:ext cx="1680" cy="624"/>
              </a:xfrm>
              <a:prstGeom prst="rect">
                <a:avLst/>
              </a:prstGeom>
              <a:noFill/>
              <a:ln w="9525">
                <a:noFill/>
                <a:miter lim="800000"/>
                <a:headEnd/>
                <a:tailEnd/>
              </a:ln>
              <a:effectLst/>
            </p:spPr>
            <p:txBody>
              <a:bodyPr>
                <a:prstTxWarp prst="textNoShape">
                  <a:avLst/>
                </a:prstTxWarp>
              </a:bodyPr>
              <a:lstStyle/>
              <a:p>
                <a:pPr eaLnBrk="1" hangingPunct="1"/>
                <a:r>
                  <a:rPr lang="en-US" sz="1400" b="1" dirty="0">
                    <a:solidFill>
                      <a:srgbClr val="000000"/>
                    </a:solidFill>
                    <a:latin typeface="Arial" charset="0"/>
                  </a:rPr>
                  <a:t>Water usually pumped from underground and sprayed from mobile boom with sprinklers.</a:t>
                </a:r>
              </a:p>
            </p:txBody>
          </p:sp>
          <p:pic>
            <p:nvPicPr>
              <p:cNvPr id="216081" name="Picture 17" descr="1320_E copy"/>
              <p:cNvPicPr>
                <a:picLocks noChangeAspect="1" noChangeArrowheads="1"/>
              </p:cNvPicPr>
              <p:nvPr/>
            </p:nvPicPr>
            <p:blipFill>
              <a:blip r:embed="rId5"/>
              <a:srcRect/>
              <a:stretch>
                <a:fillRect/>
              </a:stretch>
            </p:blipFill>
            <p:spPr bwMode="auto">
              <a:xfrm>
                <a:off x="3482" y="15"/>
                <a:ext cx="2169" cy="2858"/>
              </a:xfrm>
              <a:prstGeom prst="rect">
                <a:avLst/>
              </a:prstGeom>
              <a:noFill/>
            </p:spPr>
          </p:pic>
        </p:grpSp>
        <p:pic>
          <p:nvPicPr>
            <p:cNvPr id="216082" name="Picture 18"/>
            <p:cNvPicPr>
              <a:picLocks noChangeAspect="1" noChangeArrowheads="1"/>
            </p:cNvPicPr>
            <p:nvPr/>
          </p:nvPicPr>
          <p:blipFill>
            <a:blip r:embed="rId6"/>
            <a:srcRect/>
            <a:stretch>
              <a:fillRect/>
            </a:stretch>
          </p:blipFill>
          <p:spPr bwMode="auto">
            <a:xfrm>
              <a:off x="4218" y="1248"/>
              <a:ext cx="230" cy="408"/>
            </a:xfrm>
            <a:prstGeom prst="rect">
              <a:avLst/>
            </a:prstGeom>
            <a:noFill/>
            <a:ln w="9525">
              <a:noFill/>
              <a:miter lim="800000"/>
              <a:headEnd/>
              <a:tailEnd/>
            </a:ln>
            <a:effectLst/>
          </p:spPr>
        </p:pic>
      </p:grpSp>
      <p:sp>
        <p:nvSpPr>
          <p:cNvPr id="19" name="TextBox 18"/>
          <p:cNvSpPr txBox="1"/>
          <p:nvPr/>
        </p:nvSpPr>
        <p:spPr>
          <a:xfrm>
            <a:off x="7702580" y="6550223"/>
            <a:ext cx="1441420" cy="307777"/>
          </a:xfrm>
          <a:prstGeom prst="rect">
            <a:avLst/>
          </a:prstGeom>
          <a:noFill/>
        </p:spPr>
        <p:txBody>
          <a:bodyPr wrap="none" rtlCol="0">
            <a:spAutoFit/>
          </a:bodyPr>
          <a:lstStyle/>
          <a:p>
            <a:r>
              <a:rPr lang="en-US" sz="1400" dirty="0"/>
              <a:t>Fig. 13-22, p. 337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60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60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6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7747000" y="6584950"/>
            <a:ext cx="1397000"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13-25, p. 338</a:t>
            </a:r>
          </a:p>
        </p:txBody>
      </p:sp>
      <p:pic>
        <p:nvPicPr>
          <p:cNvPr id="8" name="Picture 1" descr="13p338_f2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338" y="152400"/>
            <a:ext cx="8048625" cy="623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idx="1"/>
          </p:nvPr>
        </p:nvSpPr>
        <p:spPr/>
        <p:txBody>
          <a:bodyPr/>
          <a:lstStyle/>
          <a:p>
            <a:r>
              <a:rPr lang="en-US" dirty="0"/>
              <a:t>Human-powered treadle pumps</a:t>
            </a:r>
          </a:p>
          <a:p>
            <a:r>
              <a:rPr lang="en-US" dirty="0"/>
              <a:t>Harvest and store rainwater</a:t>
            </a:r>
          </a:p>
          <a:p>
            <a:r>
              <a:rPr lang="en-US" dirty="0"/>
              <a:t>Use tensiometers</a:t>
            </a:r>
          </a:p>
          <a:p>
            <a:pPr lvl="1"/>
            <a:r>
              <a:rPr lang="en-US" dirty="0"/>
              <a:t>Measure soil moisture</a:t>
            </a:r>
          </a:p>
          <a:p>
            <a:r>
              <a:rPr lang="en-US" dirty="0"/>
              <a:t>Use polyculture to create canopy vegetation</a:t>
            </a:r>
          </a:p>
          <a:p>
            <a:pPr lvl="1"/>
            <a:r>
              <a:rPr lang="en-US" dirty="0"/>
              <a:t>Reduces evaporation</a:t>
            </a:r>
          </a:p>
          <a:p>
            <a:endParaRPr lang="en-US" dirty="0"/>
          </a:p>
        </p:txBody>
      </p:sp>
      <p:sp>
        <p:nvSpPr>
          <p:cNvPr id="64514" name="Rectangle 2"/>
          <p:cNvSpPr>
            <a:spLocks noGrp="1" noChangeArrowheads="1"/>
          </p:cNvSpPr>
          <p:nvPr>
            <p:ph type="title"/>
          </p:nvPr>
        </p:nvSpPr>
        <p:spPr/>
        <p:txBody>
          <a:bodyPr/>
          <a:lstStyle/>
          <a:p>
            <a:r>
              <a:rPr lang="en-US" dirty="0"/>
              <a:t>Poor Farmers Conserve Water Using Low-Tech Methods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747000" y="6584950"/>
            <a:ext cx="1397000"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13-24, p. 338</a:t>
            </a:r>
          </a:p>
        </p:txBody>
      </p:sp>
      <p:pic>
        <p:nvPicPr>
          <p:cNvPr id="5" name="Picture 1" descr="13p338_f2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813" y="76200"/>
            <a:ext cx="7810500" cy="6461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idx="1"/>
          </p:nvPr>
        </p:nvSpPr>
        <p:spPr/>
        <p:txBody>
          <a:bodyPr/>
          <a:lstStyle/>
          <a:p>
            <a:r>
              <a:rPr lang="en-US" dirty="0"/>
              <a:t>Recycle water in industry</a:t>
            </a:r>
          </a:p>
          <a:p>
            <a:r>
              <a:rPr lang="en-US" dirty="0"/>
              <a:t>Fix leaks in the plumbing systems</a:t>
            </a:r>
          </a:p>
          <a:p>
            <a:r>
              <a:rPr lang="en-US" dirty="0"/>
              <a:t>Use water-thrifty landscaping: xeriscaping</a:t>
            </a:r>
          </a:p>
          <a:p>
            <a:r>
              <a:rPr lang="en-US" dirty="0"/>
              <a:t>Use gray water</a:t>
            </a:r>
          </a:p>
          <a:p>
            <a:r>
              <a:rPr lang="en-US" dirty="0"/>
              <a:t>Pay-as-you-go water use</a:t>
            </a:r>
          </a:p>
          <a:p>
            <a:pPr lvl="1"/>
            <a:endParaRPr lang="en-US" dirty="0"/>
          </a:p>
          <a:p>
            <a:endParaRPr lang="en-US" dirty="0"/>
          </a:p>
          <a:p>
            <a:endParaRPr lang="en-US" dirty="0"/>
          </a:p>
        </p:txBody>
      </p:sp>
      <p:sp>
        <p:nvSpPr>
          <p:cNvPr id="66562" name="Rectangle 2"/>
          <p:cNvSpPr>
            <a:spLocks noGrp="1" noChangeArrowheads="1"/>
          </p:cNvSpPr>
          <p:nvPr>
            <p:ph type="title"/>
          </p:nvPr>
        </p:nvSpPr>
        <p:spPr/>
        <p:txBody>
          <a:bodyPr/>
          <a:lstStyle/>
          <a:p>
            <a:r>
              <a:rPr lang="en-US" dirty="0"/>
              <a:t>We Can Cut Freshwater Losses in Industry </a:t>
            </a:r>
            <a:br>
              <a:rPr lang="en-US" dirty="0"/>
            </a:br>
            <a:r>
              <a:rPr lang="en-US" dirty="0"/>
              <a:t>and Homes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dirty="0"/>
              <a:t>Solutions: Reducing Water Waste</a:t>
            </a:r>
          </a:p>
        </p:txBody>
      </p:sp>
      <p:pic>
        <p:nvPicPr>
          <p:cNvPr id="5" name="Picture 1" descr="13p338_f25.jpg"/>
          <p:cNvPicPr>
            <a:picLocks noGrp="1" noChangeAspect="1"/>
          </p:cNvPicPr>
          <p:nvPr>
            <p:ph idx="1"/>
          </p:nvPr>
        </p:nvPicPr>
        <p:blipFill>
          <a:blip r:embed="rId3">
            <a:extLst>
              <a:ext uri="{28A0092B-C50C-407E-A947-70E740481C1C}">
                <a14:useLocalDpi xmlns:a14="http://schemas.microsoft.com/office/drawing/2010/main" val="0"/>
              </a:ext>
            </a:extLst>
          </a:blip>
          <a:srcRect l="-12436" r="-12436"/>
          <a:stretch>
            <a:fillRect/>
          </a:stretch>
        </p:blipFill>
        <p:spPr bwMode="auto">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3"/>
          <p:cNvSpPr>
            <a:spLocks noChangeArrowheads="1"/>
          </p:cNvSpPr>
          <p:nvPr/>
        </p:nvSpPr>
        <p:spPr bwMode="auto">
          <a:xfrm>
            <a:off x="7747000" y="6584950"/>
            <a:ext cx="1397000"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13-27, p. 340</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747000" y="6584950"/>
            <a:ext cx="1397000"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13-26, p. 339</a:t>
            </a:r>
          </a:p>
        </p:txBody>
      </p:sp>
      <p:pic>
        <p:nvPicPr>
          <p:cNvPr id="5" name="Picture 1" descr="13p339_f2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5925" y="346075"/>
            <a:ext cx="8312150" cy="6151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idx="1"/>
          </p:nvPr>
        </p:nvSpPr>
        <p:spPr/>
        <p:txBody>
          <a:bodyPr/>
          <a:lstStyle/>
          <a:p>
            <a:r>
              <a:rPr lang="en-US" dirty="0"/>
              <a:t>Use human sewage to create nutrient-rich sludge to apply to croplands</a:t>
            </a:r>
          </a:p>
          <a:p>
            <a:r>
              <a:rPr lang="en-US" dirty="0"/>
              <a:t>Use waterless composting toilets</a:t>
            </a:r>
          </a:p>
        </p:txBody>
      </p:sp>
      <p:sp>
        <p:nvSpPr>
          <p:cNvPr id="69634" name="Rectangle 2"/>
          <p:cNvSpPr>
            <a:spLocks noGrp="1" noChangeArrowheads="1"/>
          </p:cNvSpPr>
          <p:nvPr>
            <p:ph type="title"/>
          </p:nvPr>
        </p:nvSpPr>
        <p:spPr/>
        <p:txBody>
          <a:bodyPr/>
          <a:lstStyle/>
          <a:p>
            <a:r>
              <a:rPr lang="en-US" dirty="0"/>
              <a:t>We Can Use Less Water to Remove Wastes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p:txBody>
          <a:bodyPr/>
          <a:lstStyle/>
          <a:p>
            <a:r>
              <a:rPr lang="en-US" dirty="0"/>
              <a:t>We are using available freshwater unsustainably by wasting it, polluting it, and underpricing what is an irreplaceable natural resource</a:t>
            </a:r>
          </a:p>
          <a:p>
            <a:r>
              <a:rPr lang="en-US" dirty="0"/>
              <a:t>Freshwater supplies are not evenly distributed, and one of every six people on the planet does not have adequate access to clean water</a:t>
            </a:r>
          </a:p>
        </p:txBody>
      </p:sp>
      <p:sp>
        <p:nvSpPr>
          <p:cNvPr id="8194" name="Rectangle 2"/>
          <p:cNvSpPr>
            <a:spLocks noGrp="1" noChangeArrowheads="1"/>
          </p:cNvSpPr>
          <p:nvPr>
            <p:ph type="title"/>
          </p:nvPr>
        </p:nvSpPr>
        <p:spPr/>
        <p:txBody>
          <a:bodyPr/>
          <a:lstStyle/>
          <a:p>
            <a:r>
              <a:rPr lang="en-US" dirty="0"/>
              <a:t>13-1 Will We Have Enough Usable Water?</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Protect water supplies</a:t>
            </a:r>
          </a:p>
          <a:p>
            <a:r>
              <a:rPr lang="en-US" dirty="0"/>
              <a:t>Apply strategies at local, regional, national, and international levels</a:t>
            </a:r>
          </a:p>
          <a:p>
            <a:r>
              <a:rPr lang="en-US" dirty="0"/>
              <a:t>Also apply strategies at a personal level</a:t>
            </a:r>
          </a:p>
          <a:p>
            <a:endParaRPr lang="en-US" dirty="0"/>
          </a:p>
        </p:txBody>
      </p:sp>
      <p:sp>
        <p:nvSpPr>
          <p:cNvPr id="2" name="Title 1"/>
          <p:cNvSpPr>
            <a:spLocks noGrp="1"/>
          </p:cNvSpPr>
          <p:nvPr>
            <p:ph type="title"/>
          </p:nvPr>
        </p:nvSpPr>
        <p:spPr/>
        <p:txBody>
          <a:bodyPr/>
          <a:lstStyle/>
          <a:p>
            <a:r>
              <a:rPr lang="en-US" dirty="0"/>
              <a:t>We Can Each Help Out in Using Water More Sustainably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747000" y="6584950"/>
            <a:ext cx="1397000"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13-28, p. 341</a:t>
            </a:r>
          </a:p>
        </p:txBody>
      </p:sp>
      <p:pic>
        <p:nvPicPr>
          <p:cNvPr id="5" name="Picture 1" descr="13p341_f2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3375" y="165100"/>
            <a:ext cx="5919788" cy="623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idx="1"/>
          </p:nvPr>
        </p:nvSpPr>
        <p:spPr/>
        <p:txBody>
          <a:bodyPr/>
          <a:lstStyle/>
          <a:p>
            <a:r>
              <a:rPr lang="en-US" dirty="0"/>
              <a:t>We can lessen the threat of flooding by:</a:t>
            </a:r>
          </a:p>
          <a:p>
            <a:pPr lvl="1"/>
            <a:r>
              <a:rPr lang="en-US" dirty="0"/>
              <a:t>Protecting more wetlands and natural vegetation in watersheds</a:t>
            </a:r>
          </a:p>
          <a:p>
            <a:pPr lvl="1"/>
            <a:r>
              <a:rPr lang="en-US" dirty="0"/>
              <a:t>Not building in areas subject to frequent flooding</a:t>
            </a:r>
          </a:p>
        </p:txBody>
      </p:sp>
      <p:sp>
        <p:nvSpPr>
          <p:cNvPr id="72706" name="Rectangle 2"/>
          <p:cNvSpPr>
            <a:spLocks noGrp="1" noChangeArrowheads="1"/>
          </p:cNvSpPr>
          <p:nvPr>
            <p:ph type="title"/>
          </p:nvPr>
        </p:nvSpPr>
        <p:spPr/>
        <p:txBody>
          <a:bodyPr/>
          <a:lstStyle/>
          <a:p>
            <a:r>
              <a:rPr lang="en-US" dirty="0"/>
              <a:t>13-7 How Can We Reduce the Threat </a:t>
            </a:r>
            <a:br>
              <a:rPr lang="en-US" dirty="0"/>
            </a:br>
            <a:r>
              <a:rPr lang="en-US" dirty="0"/>
              <a:t>of Flooding?</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ChangeArrowheads="1"/>
          </p:cNvSpPr>
          <p:nvPr>
            <p:ph idx="1"/>
          </p:nvPr>
        </p:nvSpPr>
        <p:spPr/>
        <p:txBody>
          <a:bodyPr/>
          <a:lstStyle/>
          <a:p>
            <a:r>
              <a:rPr lang="en-US" dirty="0"/>
              <a:t>Flood plains </a:t>
            </a:r>
          </a:p>
          <a:p>
            <a:pPr lvl="1"/>
            <a:r>
              <a:rPr lang="en-US" dirty="0"/>
              <a:t>Highly productive wetlands</a:t>
            </a:r>
          </a:p>
          <a:p>
            <a:pPr lvl="1"/>
            <a:r>
              <a:rPr lang="en-US" dirty="0"/>
              <a:t>Provide natural flood and erosion control</a:t>
            </a:r>
          </a:p>
          <a:p>
            <a:pPr lvl="1"/>
            <a:r>
              <a:rPr lang="en-US" dirty="0"/>
              <a:t>Maintain high water quality</a:t>
            </a:r>
          </a:p>
          <a:p>
            <a:pPr lvl="1"/>
            <a:r>
              <a:rPr lang="en-US" dirty="0"/>
              <a:t>Recharge groundwater</a:t>
            </a:r>
          </a:p>
          <a:p>
            <a:r>
              <a:rPr lang="en-US" dirty="0"/>
              <a:t>Benefits of floodplains</a:t>
            </a:r>
          </a:p>
          <a:p>
            <a:pPr lvl="1"/>
            <a:r>
              <a:rPr lang="en-US" dirty="0"/>
              <a:t>Fertile soils; nearby rivers for use and recreation</a:t>
            </a:r>
          </a:p>
          <a:p>
            <a:pPr lvl="1"/>
            <a:r>
              <a:rPr lang="en-US" dirty="0"/>
              <a:t>Flatlands for urbanization and farming</a:t>
            </a:r>
          </a:p>
          <a:p>
            <a:pPr lvl="1"/>
            <a:endParaRPr lang="en-US" dirty="0"/>
          </a:p>
        </p:txBody>
      </p:sp>
      <p:sp>
        <p:nvSpPr>
          <p:cNvPr id="73730" name="Rectangle 2"/>
          <p:cNvSpPr>
            <a:spLocks noGrp="1" noChangeArrowheads="1"/>
          </p:cNvSpPr>
          <p:nvPr>
            <p:ph type="title"/>
          </p:nvPr>
        </p:nvSpPr>
        <p:spPr/>
        <p:txBody>
          <a:bodyPr/>
          <a:lstStyle/>
          <a:p>
            <a:r>
              <a:rPr lang="en-US" dirty="0"/>
              <a:t>Some Areas Get Too Much Water from Flooding</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Content Placeholder 2"/>
          <p:cNvSpPr>
            <a:spLocks noGrp="1"/>
          </p:cNvSpPr>
          <p:nvPr>
            <p:ph idx="1"/>
          </p:nvPr>
        </p:nvSpPr>
        <p:spPr/>
        <p:txBody>
          <a:bodyPr/>
          <a:lstStyle/>
          <a:p>
            <a:r>
              <a:rPr lang="en-US" dirty="0"/>
              <a:t>Human activities make floods worse</a:t>
            </a:r>
          </a:p>
          <a:p>
            <a:pPr lvl="1"/>
            <a:r>
              <a:rPr lang="en-US" dirty="0"/>
              <a:t>Levees can break or be overtopped </a:t>
            </a:r>
          </a:p>
          <a:p>
            <a:pPr lvl="1"/>
            <a:r>
              <a:rPr lang="en-US" dirty="0"/>
              <a:t>Paving and development increase runoff</a:t>
            </a:r>
          </a:p>
          <a:p>
            <a:pPr lvl="1"/>
            <a:r>
              <a:rPr lang="en-US" dirty="0"/>
              <a:t>Removal of water-absorbing vegetation</a:t>
            </a:r>
          </a:p>
          <a:p>
            <a:pPr lvl="1"/>
            <a:r>
              <a:rPr lang="en-US" dirty="0"/>
              <a:t>Draining wetlands and building on them</a:t>
            </a:r>
          </a:p>
          <a:p>
            <a:pPr lvl="1"/>
            <a:r>
              <a:rPr lang="en-US" dirty="0"/>
              <a:t>Rising sea levels from global warming means more coastal flooding</a:t>
            </a:r>
          </a:p>
        </p:txBody>
      </p:sp>
      <p:sp>
        <p:nvSpPr>
          <p:cNvPr id="74754" name="Title 1"/>
          <p:cNvSpPr>
            <a:spLocks noGrp="1"/>
          </p:cNvSpPr>
          <p:nvPr>
            <p:ph type="title"/>
          </p:nvPr>
        </p:nvSpPr>
        <p:spPr/>
        <p:txBody>
          <a:bodyPr/>
          <a:lstStyle/>
          <a:p>
            <a:r>
              <a:rPr lang="en-US" dirty="0"/>
              <a:t>Some Areas Get Too Much Water from Flooding (cont’d.)</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18114" name="Group 2"/>
          <p:cNvGrpSpPr>
            <a:grpSpLocks/>
          </p:cNvGrpSpPr>
          <p:nvPr/>
        </p:nvGrpSpPr>
        <p:grpSpPr bwMode="auto">
          <a:xfrm>
            <a:off x="0" y="1090613"/>
            <a:ext cx="4511675" cy="5310187"/>
            <a:chOff x="0" y="687"/>
            <a:chExt cx="2842" cy="3345"/>
          </a:xfrm>
        </p:grpSpPr>
        <p:grpSp>
          <p:nvGrpSpPr>
            <p:cNvPr id="218115" name="Group 3"/>
            <p:cNvGrpSpPr>
              <a:grpSpLocks/>
            </p:cNvGrpSpPr>
            <p:nvPr/>
          </p:nvGrpSpPr>
          <p:grpSpPr bwMode="auto">
            <a:xfrm>
              <a:off x="0" y="687"/>
              <a:ext cx="2842" cy="3345"/>
              <a:chOff x="0" y="687"/>
              <a:chExt cx="2842" cy="3345"/>
            </a:xfrm>
          </p:grpSpPr>
          <p:pic>
            <p:nvPicPr>
              <p:cNvPr id="218116" name="Picture1" descr="1325a_E"/>
              <p:cNvPicPr>
                <a:picLocks noChangeAspect="1" noChangeArrowheads="1"/>
              </p:cNvPicPr>
              <p:nvPr/>
            </p:nvPicPr>
            <p:blipFill>
              <a:blip r:embed="rId3"/>
              <a:srcRect/>
              <a:stretch>
                <a:fillRect/>
              </a:stretch>
            </p:blipFill>
            <p:spPr bwMode="auto">
              <a:xfrm>
                <a:off x="0" y="687"/>
                <a:ext cx="2575" cy="2295"/>
              </a:xfrm>
              <a:prstGeom prst="rect">
                <a:avLst/>
              </a:prstGeom>
              <a:noFill/>
              <a:ln w="9525">
                <a:noFill/>
                <a:miter lim="800000"/>
                <a:headEnd/>
                <a:tailEnd/>
              </a:ln>
              <a:effectLst/>
            </p:spPr>
          </p:pic>
          <p:sp>
            <p:nvSpPr>
              <p:cNvPr id="218117" name="Text Box 5"/>
              <p:cNvSpPr txBox="1">
                <a:spLocks noChangeArrowheads="1"/>
              </p:cNvSpPr>
              <p:nvPr/>
            </p:nvSpPr>
            <p:spPr bwMode="auto">
              <a:xfrm>
                <a:off x="186" y="1196"/>
                <a:ext cx="767" cy="264"/>
              </a:xfrm>
              <a:prstGeom prst="rect">
                <a:avLst/>
              </a:prstGeom>
              <a:noFill/>
              <a:ln w="9525">
                <a:noFill/>
                <a:miter lim="800000"/>
                <a:headEnd/>
                <a:tailEnd/>
              </a:ln>
              <a:effectLst/>
            </p:spPr>
            <p:txBody>
              <a:bodyPr>
                <a:prstTxWarp prst="textNoShape">
                  <a:avLst/>
                </a:prstTxWarp>
              </a:bodyPr>
              <a:lstStyle/>
              <a:p>
                <a:pPr eaLnBrk="1" hangingPunct="1"/>
                <a:r>
                  <a:rPr lang="en-US" sz="1400" b="1" dirty="0">
                    <a:solidFill>
                      <a:srgbClr val="FFFFFF"/>
                    </a:solidFill>
                    <a:latin typeface="Arial" charset="0"/>
                  </a:rPr>
                  <a:t>Diverse ecological habitat</a:t>
                </a:r>
              </a:p>
            </p:txBody>
          </p:sp>
          <p:sp>
            <p:nvSpPr>
              <p:cNvPr id="218118" name="Text Box 6"/>
              <p:cNvSpPr txBox="1">
                <a:spLocks noChangeArrowheads="1"/>
              </p:cNvSpPr>
              <p:nvPr/>
            </p:nvSpPr>
            <p:spPr bwMode="auto">
              <a:xfrm>
                <a:off x="1315" y="1405"/>
                <a:ext cx="1226" cy="249"/>
              </a:xfrm>
              <a:prstGeom prst="rect">
                <a:avLst/>
              </a:prstGeom>
              <a:noFill/>
              <a:ln w="9525">
                <a:noFill/>
                <a:miter lim="800000"/>
                <a:headEnd/>
                <a:tailEnd/>
              </a:ln>
              <a:effectLst/>
            </p:spPr>
            <p:txBody>
              <a:bodyPr>
                <a:prstTxWarp prst="textNoShape">
                  <a:avLst/>
                </a:prstTxWarp>
              </a:bodyPr>
              <a:lstStyle/>
              <a:p>
                <a:pPr eaLnBrk="1" hangingPunct="1"/>
                <a:r>
                  <a:rPr lang="en-US" sz="1400" b="1" dirty="0">
                    <a:solidFill>
                      <a:srgbClr val="000000"/>
                    </a:solidFill>
                    <a:latin typeface="Arial" charset="0"/>
                  </a:rPr>
                  <a:t>Evapotranspiration</a:t>
                </a:r>
              </a:p>
            </p:txBody>
          </p:sp>
          <p:sp>
            <p:nvSpPr>
              <p:cNvPr id="218119" name="Text Box 7"/>
              <p:cNvSpPr txBox="1">
                <a:spLocks noChangeArrowheads="1"/>
              </p:cNvSpPr>
              <p:nvPr/>
            </p:nvSpPr>
            <p:spPr bwMode="auto">
              <a:xfrm>
                <a:off x="1599" y="1580"/>
                <a:ext cx="1233" cy="376"/>
              </a:xfrm>
              <a:prstGeom prst="rect">
                <a:avLst/>
              </a:prstGeom>
              <a:noFill/>
              <a:ln w="9525">
                <a:noFill/>
                <a:miter lim="800000"/>
                <a:headEnd/>
                <a:tailEnd/>
              </a:ln>
              <a:effectLst/>
            </p:spPr>
            <p:txBody>
              <a:bodyPr>
                <a:prstTxWarp prst="textNoShape">
                  <a:avLst/>
                </a:prstTxWarp>
              </a:bodyPr>
              <a:lstStyle/>
              <a:p>
                <a:pPr eaLnBrk="1" hangingPunct="1"/>
                <a:r>
                  <a:rPr lang="en-US" sz="1400" b="1" dirty="0">
                    <a:solidFill>
                      <a:srgbClr val="000000"/>
                    </a:solidFill>
                    <a:latin typeface="Arial" charset="0"/>
                  </a:rPr>
                  <a:t>Trees reduce soil erosion from heavy rain and wind</a:t>
                </a:r>
              </a:p>
            </p:txBody>
          </p:sp>
          <p:sp>
            <p:nvSpPr>
              <p:cNvPr id="218120" name="Text Box 8"/>
              <p:cNvSpPr txBox="1">
                <a:spLocks noChangeArrowheads="1"/>
              </p:cNvSpPr>
              <p:nvPr/>
            </p:nvSpPr>
            <p:spPr bwMode="auto">
              <a:xfrm>
                <a:off x="78" y="2592"/>
                <a:ext cx="912" cy="263"/>
              </a:xfrm>
              <a:prstGeom prst="rect">
                <a:avLst/>
              </a:prstGeom>
              <a:noFill/>
              <a:ln w="9525">
                <a:noFill/>
                <a:miter lim="800000"/>
                <a:headEnd/>
                <a:tailEnd/>
              </a:ln>
              <a:effectLst/>
            </p:spPr>
            <p:txBody>
              <a:bodyPr>
                <a:prstTxWarp prst="textNoShape">
                  <a:avLst/>
                </a:prstTxWarp>
              </a:bodyPr>
              <a:lstStyle/>
              <a:p>
                <a:pPr eaLnBrk="1" hangingPunct="1"/>
                <a:r>
                  <a:rPr lang="en-US" sz="1400" b="1" dirty="0">
                    <a:solidFill>
                      <a:srgbClr val="000000"/>
                    </a:solidFill>
                    <a:latin typeface="Arial" charset="0"/>
                  </a:rPr>
                  <a:t>Tree roots stabilize soil</a:t>
                </a:r>
              </a:p>
            </p:txBody>
          </p:sp>
          <p:sp>
            <p:nvSpPr>
              <p:cNvPr id="218121" name="Text Box 9"/>
              <p:cNvSpPr txBox="1">
                <a:spLocks noChangeArrowheads="1"/>
              </p:cNvSpPr>
              <p:nvPr/>
            </p:nvSpPr>
            <p:spPr bwMode="auto">
              <a:xfrm>
                <a:off x="414" y="3072"/>
                <a:ext cx="1632" cy="480"/>
              </a:xfrm>
              <a:prstGeom prst="rect">
                <a:avLst/>
              </a:prstGeom>
              <a:noFill/>
              <a:ln w="9525">
                <a:noFill/>
                <a:miter lim="800000"/>
                <a:headEnd/>
                <a:tailEnd/>
              </a:ln>
              <a:effectLst/>
            </p:spPr>
            <p:txBody>
              <a:bodyPr>
                <a:prstTxWarp prst="textNoShape">
                  <a:avLst/>
                </a:prstTxWarp>
              </a:bodyPr>
              <a:lstStyle/>
              <a:p>
                <a:pPr eaLnBrk="1" hangingPunct="1"/>
                <a:r>
                  <a:rPr lang="en-US" sz="1400" b="1" dirty="0">
                    <a:solidFill>
                      <a:srgbClr val="000000"/>
                    </a:solidFill>
                    <a:latin typeface="Arial" charset="0"/>
                  </a:rPr>
                  <a:t>Vegetation releases water slowly and reduces flooding</a:t>
                </a:r>
              </a:p>
            </p:txBody>
          </p:sp>
          <p:sp>
            <p:nvSpPr>
              <p:cNvPr id="218122" name="Text Box 10"/>
              <p:cNvSpPr txBox="1">
                <a:spLocks noChangeArrowheads="1"/>
              </p:cNvSpPr>
              <p:nvPr/>
            </p:nvSpPr>
            <p:spPr bwMode="auto">
              <a:xfrm>
                <a:off x="282" y="3785"/>
                <a:ext cx="1956" cy="247"/>
              </a:xfrm>
              <a:prstGeom prst="rect">
                <a:avLst/>
              </a:prstGeom>
              <a:noFill/>
              <a:ln w="9525">
                <a:noFill/>
                <a:miter lim="800000"/>
                <a:headEnd/>
                <a:tailEnd/>
              </a:ln>
              <a:effectLst/>
            </p:spPr>
            <p:txBody>
              <a:bodyPr>
                <a:prstTxWarp prst="textNoShape">
                  <a:avLst/>
                </a:prstTxWarp>
              </a:bodyPr>
              <a:lstStyle/>
              <a:p>
                <a:pPr eaLnBrk="1" hangingPunct="1"/>
                <a:r>
                  <a:rPr lang="en-US" sz="1800" b="1" dirty="0">
                    <a:solidFill>
                      <a:srgbClr val="000000"/>
                    </a:solidFill>
                    <a:latin typeface="Arial" charset="0"/>
                  </a:rPr>
                  <a:t>Forested Hillside</a:t>
                </a:r>
              </a:p>
            </p:txBody>
          </p:sp>
          <p:sp>
            <p:nvSpPr>
              <p:cNvPr id="218123" name="Line 11"/>
              <p:cNvSpPr>
                <a:spLocks noChangeShapeType="1"/>
              </p:cNvSpPr>
              <p:nvPr/>
            </p:nvSpPr>
            <p:spPr bwMode="auto">
              <a:xfrm flipV="1">
                <a:off x="702" y="2287"/>
                <a:ext cx="236" cy="353"/>
              </a:xfrm>
              <a:prstGeom prst="line">
                <a:avLst/>
              </a:prstGeom>
              <a:noFill/>
              <a:ln w="19050">
                <a:solidFill>
                  <a:schemeClr val="tx1"/>
                </a:solidFill>
                <a:round/>
                <a:headEnd/>
                <a:tailEnd/>
              </a:ln>
              <a:effectLst/>
            </p:spPr>
            <p:txBody>
              <a:bodyPr wrap="none" anchor="ctr">
                <a:prstTxWarp prst="textNoShape">
                  <a:avLst/>
                </a:prstTxWarp>
              </a:bodyPr>
              <a:lstStyle/>
              <a:p>
                <a:endParaRPr lang="en-US" dirty="0"/>
              </a:p>
            </p:txBody>
          </p:sp>
          <p:sp>
            <p:nvSpPr>
              <p:cNvPr id="218124" name="Line 12"/>
              <p:cNvSpPr>
                <a:spLocks noChangeShapeType="1"/>
              </p:cNvSpPr>
              <p:nvPr/>
            </p:nvSpPr>
            <p:spPr bwMode="auto">
              <a:xfrm flipH="1" flipV="1">
                <a:off x="1254" y="2445"/>
                <a:ext cx="72" cy="627"/>
              </a:xfrm>
              <a:prstGeom prst="line">
                <a:avLst/>
              </a:prstGeom>
              <a:noFill/>
              <a:ln w="19050">
                <a:solidFill>
                  <a:schemeClr val="tx1"/>
                </a:solidFill>
                <a:round/>
                <a:headEnd/>
                <a:tailEnd/>
              </a:ln>
              <a:effectLst/>
            </p:spPr>
            <p:txBody>
              <a:bodyPr wrap="none" anchor="ctr">
                <a:prstTxWarp prst="textNoShape">
                  <a:avLst/>
                </a:prstTxWarp>
              </a:bodyPr>
              <a:lstStyle/>
              <a:p>
                <a:endParaRPr lang="en-US" dirty="0"/>
              </a:p>
            </p:txBody>
          </p:sp>
          <p:sp>
            <p:nvSpPr>
              <p:cNvPr id="218125" name="Text Box 13"/>
              <p:cNvSpPr txBox="1">
                <a:spLocks noChangeArrowheads="1"/>
              </p:cNvSpPr>
              <p:nvPr/>
            </p:nvSpPr>
            <p:spPr bwMode="auto">
              <a:xfrm>
                <a:off x="2016" y="2016"/>
                <a:ext cx="826" cy="229"/>
              </a:xfrm>
              <a:prstGeom prst="rect">
                <a:avLst/>
              </a:prstGeom>
              <a:noFill/>
              <a:ln w="9525">
                <a:noFill/>
                <a:miter lim="800000"/>
                <a:headEnd/>
                <a:tailEnd/>
              </a:ln>
              <a:effectLst/>
            </p:spPr>
            <p:txBody>
              <a:bodyPr>
                <a:prstTxWarp prst="textNoShape">
                  <a:avLst/>
                </a:prstTxWarp>
              </a:bodyPr>
              <a:lstStyle/>
              <a:p>
                <a:pPr eaLnBrk="1" hangingPunct="1"/>
                <a:r>
                  <a:rPr lang="en-US" sz="1400" b="1" dirty="0">
                    <a:solidFill>
                      <a:srgbClr val="000000"/>
                    </a:solidFill>
                    <a:latin typeface="Arial" charset="0"/>
                  </a:rPr>
                  <a:t>Agricultural land</a:t>
                </a:r>
              </a:p>
            </p:txBody>
          </p:sp>
        </p:grpSp>
        <p:sp>
          <p:nvSpPr>
            <p:cNvPr id="218126" name="Rectangle 14"/>
            <p:cNvSpPr>
              <a:spLocks noChangeArrowheads="1"/>
            </p:cNvSpPr>
            <p:nvPr/>
          </p:nvSpPr>
          <p:spPr bwMode="auto">
            <a:xfrm>
              <a:off x="8" y="2920"/>
              <a:ext cx="624" cy="96"/>
            </a:xfrm>
            <a:prstGeom prst="rect">
              <a:avLst/>
            </a:prstGeom>
            <a:solidFill>
              <a:schemeClr val="bg1"/>
            </a:solidFill>
            <a:ln w="19050">
              <a:noFill/>
              <a:miter lim="800000"/>
              <a:headEnd/>
              <a:tailEnd/>
            </a:ln>
            <a:effectLst/>
          </p:spPr>
          <p:txBody>
            <a:bodyPr wrap="none" anchor="ctr">
              <a:prstTxWarp prst="textNoShape">
                <a:avLst/>
              </a:prstTxWarp>
            </a:bodyPr>
            <a:lstStyle/>
            <a:p>
              <a:endParaRPr lang="en-US" dirty="0"/>
            </a:p>
          </p:txBody>
        </p:sp>
      </p:grpSp>
      <p:sp>
        <p:nvSpPr>
          <p:cNvPr id="218127" name="Rectangle 15" hidden="1"/>
          <p:cNvSpPr>
            <a:spLocks noGrp="1" noChangeArrowheads="1"/>
          </p:cNvSpPr>
          <p:nvPr>
            <p:ph type="title"/>
          </p:nvPr>
        </p:nvSpPr>
        <p:spPr/>
        <p:txBody>
          <a:bodyPr/>
          <a:lstStyle/>
          <a:p>
            <a:endParaRPr lang="en-US" dirty="0"/>
          </a:p>
        </p:txBody>
      </p:sp>
      <p:grpSp>
        <p:nvGrpSpPr>
          <p:cNvPr id="218128" name="Group 16"/>
          <p:cNvGrpSpPr>
            <a:grpSpLocks/>
          </p:cNvGrpSpPr>
          <p:nvPr/>
        </p:nvGrpSpPr>
        <p:grpSpPr bwMode="auto">
          <a:xfrm>
            <a:off x="3382963" y="1358900"/>
            <a:ext cx="5761037" cy="5240338"/>
            <a:chOff x="2131" y="856"/>
            <a:chExt cx="3629" cy="3301"/>
          </a:xfrm>
        </p:grpSpPr>
        <p:grpSp>
          <p:nvGrpSpPr>
            <p:cNvPr id="218129" name="Group 17"/>
            <p:cNvGrpSpPr>
              <a:grpSpLocks/>
            </p:cNvGrpSpPr>
            <p:nvPr/>
          </p:nvGrpSpPr>
          <p:grpSpPr bwMode="auto">
            <a:xfrm>
              <a:off x="2131" y="856"/>
              <a:ext cx="3629" cy="3301"/>
              <a:chOff x="2131" y="856"/>
              <a:chExt cx="3629" cy="3301"/>
            </a:xfrm>
          </p:grpSpPr>
          <p:sp>
            <p:nvSpPr>
              <p:cNvPr id="218130" name="Text Box 18"/>
              <p:cNvSpPr txBox="1">
                <a:spLocks noChangeArrowheads="1"/>
              </p:cNvSpPr>
              <p:nvPr/>
            </p:nvSpPr>
            <p:spPr bwMode="auto">
              <a:xfrm>
                <a:off x="5088" y="3984"/>
                <a:ext cx="660" cy="173"/>
              </a:xfrm>
              <a:prstGeom prst="rect">
                <a:avLst/>
              </a:prstGeom>
              <a:noFill/>
              <a:ln w="19050">
                <a:noFill/>
                <a:miter lim="800000"/>
                <a:headEnd/>
                <a:tailEnd/>
              </a:ln>
              <a:effectLst/>
            </p:spPr>
            <p:txBody>
              <a:bodyPr wrap="none">
                <a:prstTxWarp prst="textNoShape">
                  <a:avLst/>
                </a:prstTxWarp>
                <a:spAutoFit/>
              </a:bodyPr>
              <a:lstStyle/>
              <a:p>
                <a:r>
                  <a:rPr lang="en-US" sz="1200" b="1" dirty="0">
                    <a:solidFill>
                      <a:srgbClr val="008040"/>
                    </a:solidFill>
                    <a:latin typeface="Arial" charset="0"/>
                  </a:rPr>
                  <a:t>Stepped Art</a:t>
                </a:r>
              </a:p>
            </p:txBody>
          </p:sp>
          <p:pic>
            <p:nvPicPr>
              <p:cNvPr id="218131" name="Picture1" descr="1325b_E"/>
              <p:cNvPicPr>
                <a:picLocks noChangeAspect="1" noChangeArrowheads="1"/>
              </p:cNvPicPr>
              <p:nvPr/>
            </p:nvPicPr>
            <p:blipFill>
              <a:blip r:embed="rId4"/>
              <a:srcRect/>
              <a:stretch>
                <a:fillRect/>
              </a:stretch>
            </p:blipFill>
            <p:spPr bwMode="auto">
              <a:xfrm>
                <a:off x="2730" y="856"/>
                <a:ext cx="2580" cy="2262"/>
              </a:xfrm>
              <a:prstGeom prst="rect">
                <a:avLst/>
              </a:prstGeom>
              <a:noFill/>
              <a:ln w="9525">
                <a:noFill/>
                <a:miter lim="800000"/>
                <a:headEnd/>
                <a:tailEnd/>
              </a:ln>
              <a:effectLst/>
            </p:spPr>
          </p:pic>
          <p:sp>
            <p:nvSpPr>
              <p:cNvPr id="218132" name="Text Box 20"/>
              <p:cNvSpPr txBox="1">
                <a:spLocks noChangeArrowheads="1"/>
              </p:cNvSpPr>
              <p:nvPr/>
            </p:nvSpPr>
            <p:spPr bwMode="auto">
              <a:xfrm>
                <a:off x="2759" y="1027"/>
                <a:ext cx="1056" cy="240"/>
              </a:xfrm>
              <a:prstGeom prst="rect">
                <a:avLst/>
              </a:prstGeom>
              <a:noFill/>
              <a:ln w="9525">
                <a:noFill/>
                <a:miter lim="800000"/>
                <a:headEnd/>
                <a:tailEnd/>
              </a:ln>
              <a:effectLst/>
            </p:spPr>
            <p:txBody>
              <a:bodyPr>
                <a:prstTxWarp prst="textNoShape">
                  <a:avLst/>
                </a:prstTxWarp>
              </a:bodyPr>
              <a:lstStyle/>
              <a:p>
                <a:pPr eaLnBrk="1" hangingPunct="1"/>
                <a:r>
                  <a:rPr lang="en-US" sz="1400" b="1" dirty="0">
                    <a:solidFill>
                      <a:srgbClr val="000000"/>
                    </a:solidFill>
                    <a:latin typeface="Arial" charset="0"/>
                  </a:rPr>
                  <a:t>Tree plantation</a:t>
                </a:r>
              </a:p>
            </p:txBody>
          </p:sp>
          <p:sp>
            <p:nvSpPr>
              <p:cNvPr id="218133" name="Text Box 21"/>
              <p:cNvSpPr txBox="1">
                <a:spLocks noChangeArrowheads="1"/>
              </p:cNvSpPr>
              <p:nvPr/>
            </p:nvSpPr>
            <p:spPr bwMode="auto">
              <a:xfrm>
                <a:off x="3155" y="1416"/>
                <a:ext cx="729" cy="259"/>
              </a:xfrm>
              <a:prstGeom prst="rect">
                <a:avLst/>
              </a:prstGeom>
              <a:noFill/>
              <a:ln w="9525">
                <a:noFill/>
                <a:miter lim="800000"/>
                <a:headEnd/>
                <a:tailEnd/>
              </a:ln>
              <a:effectLst/>
            </p:spPr>
            <p:txBody>
              <a:bodyPr>
                <a:prstTxWarp prst="textNoShape">
                  <a:avLst/>
                </a:prstTxWarp>
              </a:bodyPr>
              <a:lstStyle/>
              <a:p>
                <a:pPr eaLnBrk="1" hangingPunct="1"/>
                <a:r>
                  <a:rPr lang="en-US" sz="1400" b="1" dirty="0">
                    <a:solidFill>
                      <a:srgbClr val="FFFFFF"/>
                    </a:solidFill>
                    <a:latin typeface="Arial" charset="0"/>
                  </a:rPr>
                  <a:t>Roads destabilize hillsides</a:t>
                </a:r>
              </a:p>
            </p:txBody>
          </p:sp>
          <p:sp>
            <p:nvSpPr>
              <p:cNvPr id="218134" name="Text Box 22"/>
              <p:cNvSpPr txBox="1">
                <a:spLocks noChangeArrowheads="1"/>
              </p:cNvSpPr>
              <p:nvPr/>
            </p:nvSpPr>
            <p:spPr bwMode="auto">
              <a:xfrm>
                <a:off x="4080" y="1584"/>
                <a:ext cx="1680" cy="336"/>
              </a:xfrm>
              <a:prstGeom prst="rect">
                <a:avLst/>
              </a:prstGeom>
              <a:noFill/>
              <a:ln w="9525">
                <a:noFill/>
                <a:miter lim="800000"/>
                <a:headEnd/>
                <a:tailEnd/>
              </a:ln>
              <a:effectLst/>
            </p:spPr>
            <p:txBody>
              <a:bodyPr>
                <a:prstTxWarp prst="textNoShape">
                  <a:avLst/>
                </a:prstTxWarp>
              </a:bodyPr>
              <a:lstStyle/>
              <a:p>
                <a:pPr eaLnBrk="1" hangingPunct="1"/>
                <a:r>
                  <a:rPr lang="en-US" sz="1400" b="1" dirty="0">
                    <a:solidFill>
                      <a:srgbClr val="000000"/>
                    </a:solidFill>
                    <a:latin typeface="Arial" charset="0"/>
                  </a:rPr>
                  <a:t>Overgrazing accelerates soil erosion by water and wind</a:t>
                </a:r>
              </a:p>
            </p:txBody>
          </p:sp>
          <p:sp>
            <p:nvSpPr>
              <p:cNvPr id="218135" name="Text Box 23"/>
              <p:cNvSpPr txBox="1">
                <a:spLocks noChangeArrowheads="1"/>
              </p:cNvSpPr>
              <p:nvPr/>
            </p:nvSpPr>
            <p:spPr bwMode="auto">
              <a:xfrm>
                <a:off x="4439" y="1881"/>
                <a:ext cx="938" cy="259"/>
              </a:xfrm>
              <a:prstGeom prst="rect">
                <a:avLst/>
              </a:prstGeom>
              <a:noFill/>
              <a:ln w="9525">
                <a:noFill/>
                <a:miter lim="800000"/>
                <a:headEnd/>
                <a:tailEnd/>
              </a:ln>
              <a:effectLst/>
            </p:spPr>
            <p:txBody>
              <a:bodyPr>
                <a:prstTxWarp prst="textNoShape">
                  <a:avLst/>
                </a:prstTxWarp>
              </a:bodyPr>
              <a:lstStyle/>
              <a:p>
                <a:pPr eaLnBrk="1" hangingPunct="1"/>
                <a:r>
                  <a:rPr lang="en-US" sz="1400" b="1" dirty="0">
                    <a:solidFill>
                      <a:srgbClr val="000000"/>
                    </a:solidFill>
                    <a:latin typeface="Arial" charset="0"/>
                  </a:rPr>
                  <a:t>Winds remove fragile topsoil</a:t>
                </a:r>
              </a:p>
            </p:txBody>
          </p:sp>
          <p:sp>
            <p:nvSpPr>
              <p:cNvPr id="218136" name="Text Box 24"/>
              <p:cNvSpPr txBox="1">
                <a:spLocks noChangeArrowheads="1"/>
              </p:cNvSpPr>
              <p:nvPr/>
            </p:nvSpPr>
            <p:spPr bwMode="auto">
              <a:xfrm>
                <a:off x="4691" y="2189"/>
                <a:ext cx="973" cy="403"/>
              </a:xfrm>
              <a:prstGeom prst="rect">
                <a:avLst/>
              </a:prstGeom>
              <a:noFill/>
              <a:ln w="9525">
                <a:noFill/>
                <a:miter lim="800000"/>
                <a:headEnd/>
                <a:tailEnd/>
              </a:ln>
              <a:effectLst/>
            </p:spPr>
            <p:txBody>
              <a:bodyPr>
                <a:prstTxWarp prst="textNoShape">
                  <a:avLst/>
                </a:prstTxWarp>
              </a:bodyPr>
              <a:lstStyle/>
              <a:p>
                <a:pPr eaLnBrk="1" hangingPunct="1"/>
                <a:r>
                  <a:rPr lang="en-US" sz="1400" b="1" dirty="0">
                    <a:solidFill>
                      <a:srgbClr val="000000"/>
                    </a:solidFill>
                    <a:latin typeface="Arial" charset="0"/>
                  </a:rPr>
                  <a:t>Agricultural land is flooded and silted up</a:t>
                </a:r>
              </a:p>
            </p:txBody>
          </p:sp>
          <p:sp>
            <p:nvSpPr>
              <p:cNvPr id="218137" name="Text Box 25"/>
              <p:cNvSpPr txBox="1">
                <a:spLocks noChangeArrowheads="1"/>
              </p:cNvSpPr>
              <p:nvPr/>
            </p:nvSpPr>
            <p:spPr bwMode="auto">
              <a:xfrm>
                <a:off x="2499" y="2531"/>
                <a:ext cx="1126" cy="262"/>
              </a:xfrm>
              <a:prstGeom prst="rect">
                <a:avLst/>
              </a:prstGeom>
              <a:noFill/>
              <a:ln w="9525">
                <a:noFill/>
                <a:miter lim="800000"/>
                <a:headEnd/>
                <a:tailEnd/>
              </a:ln>
              <a:effectLst/>
            </p:spPr>
            <p:txBody>
              <a:bodyPr>
                <a:prstTxWarp prst="textNoShape">
                  <a:avLst/>
                </a:prstTxWarp>
              </a:bodyPr>
              <a:lstStyle/>
              <a:p>
                <a:pPr eaLnBrk="1" hangingPunct="1"/>
                <a:r>
                  <a:rPr lang="en-US" sz="1400" b="1" dirty="0">
                    <a:solidFill>
                      <a:srgbClr val="000000"/>
                    </a:solidFill>
                    <a:latin typeface="Arial" charset="0"/>
                  </a:rPr>
                  <a:t>Gullies and landslides</a:t>
                </a:r>
              </a:p>
            </p:txBody>
          </p:sp>
          <p:sp>
            <p:nvSpPr>
              <p:cNvPr id="218138" name="Text Box 26"/>
              <p:cNvSpPr txBox="1">
                <a:spLocks noChangeArrowheads="1"/>
              </p:cNvSpPr>
              <p:nvPr/>
            </p:nvSpPr>
            <p:spPr bwMode="auto">
              <a:xfrm>
                <a:off x="2131" y="2876"/>
                <a:ext cx="1514" cy="259"/>
              </a:xfrm>
              <a:prstGeom prst="rect">
                <a:avLst/>
              </a:prstGeom>
              <a:noFill/>
              <a:ln w="9525">
                <a:noFill/>
                <a:miter lim="800000"/>
                <a:headEnd/>
                <a:tailEnd/>
              </a:ln>
              <a:effectLst/>
            </p:spPr>
            <p:txBody>
              <a:bodyPr>
                <a:prstTxWarp prst="textNoShape">
                  <a:avLst/>
                </a:prstTxWarp>
              </a:bodyPr>
              <a:lstStyle/>
              <a:p>
                <a:pPr eaLnBrk="1" hangingPunct="1"/>
                <a:r>
                  <a:rPr lang="en-US" sz="1400" b="1" dirty="0">
                    <a:solidFill>
                      <a:srgbClr val="000000"/>
                    </a:solidFill>
                    <a:latin typeface="Arial" charset="0"/>
                  </a:rPr>
                  <a:t>Heavy rain erodes topsoil</a:t>
                </a:r>
              </a:p>
            </p:txBody>
          </p:sp>
          <p:sp>
            <p:nvSpPr>
              <p:cNvPr id="218139" name="Text Box 27"/>
              <p:cNvSpPr txBox="1">
                <a:spLocks noChangeArrowheads="1"/>
              </p:cNvSpPr>
              <p:nvPr/>
            </p:nvSpPr>
            <p:spPr bwMode="auto">
              <a:xfrm>
                <a:off x="3120" y="3120"/>
                <a:ext cx="1474" cy="253"/>
              </a:xfrm>
              <a:prstGeom prst="rect">
                <a:avLst/>
              </a:prstGeom>
              <a:noFill/>
              <a:ln w="9525">
                <a:noFill/>
                <a:miter lim="800000"/>
                <a:headEnd/>
                <a:tailEnd/>
              </a:ln>
              <a:effectLst/>
            </p:spPr>
            <p:txBody>
              <a:bodyPr>
                <a:prstTxWarp prst="textNoShape">
                  <a:avLst/>
                </a:prstTxWarp>
              </a:bodyPr>
              <a:lstStyle/>
              <a:p>
                <a:pPr eaLnBrk="1" hangingPunct="1"/>
                <a:r>
                  <a:rPr lang="en-US" sz="1400" b="1" dirty="0">
                    <a:solidFill>
                      <a:srgbClr val="000000"/>
                    </a:solidFill>
                    <a:latin typeface="Arial" charset="0"/>
                  </a:rPr>
                  <a:t>Silt from erosion fills rivers and reservoirs</a:t>
                </a:r>
              </a:p>
            </p:txBody>
          </p:sp>
          <p:sp>
            <p:nvSpPr>
              <p:cNvPr id="218140" name="Text Box 28"/>
              <p:cNvSpPr txBox="1">
                <a:spLocks noChangeArrowheads="1"/>
              </p:cNvSpPr>
              <p:nvPr/>
            </p:nvSpPr>
            <p:spPr bwMode="auto">
              <a:xfrm>
                <a:off x="4560" y="3120"/>
                <a:ext cx="1008" cy="349"/>
              </a:xfrm>
              <a:prstGeom prst="rect">
                <a:avLst/>
              </a:prstGeom>
              <a:noFill/>
              <a:ln w="9525">
                <a:noFill/>
                <a:miter lim="800000"/>
                <a:headEnd/>
                <a:tailEnd/>
              </a:ln>
              <a:effectLst/>
            </p:spPr>
            <p:txBody>
              <a:bodyPr>
                <a:prstTxWarp prst="textNoShape">
                  <a:avLst/>
                </a:prstTxWarp>
              </a:bodyPr>
              <a:lstStyle/>
              <a:p>
                <a:pPr eaLnBrk="1" hangingPunct="1"/>
                <a:r>
                  <a:rPr lang="en-US" sz="1400" b="1" dirty="0">
                    <a:solidFill>
                      <a:srgbClr val="000000"/>
                    </a:solidFill>
                    <a:latin typeface="Arial" charset="0"/>
                  </a:rPr>
                  <a:t>Rapid runoff causes flooding</a:t>
                </a:r>
              </a:p>
            </p:txBody>
          </p:sp>
          <p:sp>
            <p:nvSpPr>
              <p:cNvPr id="218141" name="Text Box 29"/>
              <p:cNvSpPr txBox="1">
                <a:spLocks noChangeArrowheads="1"/>
              </p:cNvSpPr>
              <p:nvPr/>
            </p:nvSpPr>
            <p:spPr bwMode="auto">
              <a:xfrm>
                <a:off x="3168" y="3787"/>
                <a:ext cx="1728" cy="245"/>
              </a:xfrm>
              <a:prstGeom prst="rect">
                <a:avLst/>
              </a:prstGeom>
              <a:noFill/>
              <a:ln w="9525">
                <a:noFill/>
                <a:miter lim="800000"/>
                <a:headEnd/>
                <a:tailEnd/>
              </a:ln>
              <a:effectLst/>
            </p:spPr>
            <p:txBody>
              <a:bodyPr>
                <a:prstTxWarp prst="textNoShape">
                  <a:avLst/>
                </a:prstTxWarp>
              </a:bodyPr>
              <a:lstStyle/>
              <a:p>
                <a:pPr eaLnBrk="1" hangingPunct="1"/>
                <a:r>
                  <a:rPr lang="en-US" sz="1800" b="1" dirty="0">
                    <a:solidFill>
                      <a:srgbClr val="000000"/>
                    </a:solidFill>
                    <a:latin typeface="Arial" charset="0"/>
                  </a:rPr>
                  <a:t>After Deforestation</a:t>
                </a:r>
              </a:p>
            </p:txBody>
          </p:sp>
          <p:sp>
            <p:nvSpPr>
              <p:cNvPr id="218142" name="Line 30"/>
              <p:cNvSpPr>
                <a:spLocks noChangeShapeType="1"/>
              </p:cNvSpPr>
              <p:nvPr/>
            </p:nvSpPr>
            <p:spPr bwMode="auto">
              <a:xfrm flipH="1">
                <a:off x="3165" y="2060"/>
                <a:ext cx="763" cy="532"/>
              </a:xfrm>
              <a:prstGeom prst="line">
                <a:avLst/>
              </a:prstGeom>
              <a:noFill/>
              <a:ln w="19050">
                <a:solidFill>
                  <a:schemeClr val="tx1"/>
                </a:solidFill>
                <a:round/>
                <a:headEnd/>
                <a:tailEnd/>
              </a:ln>
              <a:effectLst/>
            </p:spPr>
            <p:txBody>
              <a:bodyPr wrap="none" anchor="ctr">
                <a:prstTxWarp prst="textNoShape">
                  <a:avLst/>
                </a:prstTxWarp>
              </a:bodyPr>
              <a:lstStyle/>
              <a:p>
                <a:endParaRPr lang="en-US" dirty="0"/>
              </a:p>
            </p:txBody>
          </p:sp>
          <p:sp>
            <p:nvSpPr>
              <p:cNvPr id="218143" name="Line 31"/>
              <p:cNvSpPr>
                <a:spLocks noChangeShapeType="1"/>
              </p:cNvSpPr>
              <p:nvPr/>
            </p:nvSpPr>
            <p:spPr bwMode="auto">
              <a:xfrm flipH="1">
                <a:off x="3168" y="2429"/>
                <a:ext cx="564" cy="163"/>
              </a:xfrm>
              <a:prstGeom prst="line">
                <a:avLst/>
              </a:prstGeom>
              <a:noFill/>
              <a:ln w="19050">
                <a:solidFill>
                  <a:schemeClr val="tx1"/>
                </a:solidFill>
                <a:round/>
                <a:headEnd/>
                <a:tailEnd/>
              </a:ln>
              <a:effectLst/>
            </p:spPr>
            <p:txBody>
              <a:bodyPr wrap="none" anchor="ctr">
                <a:prstTxWarp prst="textNoShape">
                  <a:avLst/>
                </a:prstTxWarp>
              </a:bodyPr>
              <a:lstStyle/>
              <a:p>
                <a:endParaRPr lang="en-US" dirty="0"/>
              </a:p>
            </p:txBody>
          </p:sp>
          <p:sp>
            <p:nvSpPr>
              <p:cNvPr id="218144" name="Line 32"/>
              <p:cNvSpPr>
                <a:spLocks noChangeShapeType="1"/>
              </p:cNvSpPr>
              <p:nvPr/>
            </p:nvSpPr>
            <p:spPr bwMode="auto">
              <a:xfrm flipH="1">
                <a:off x="3408" y="2583"/>
                <a:ext cx="193" cy="345"/>
              </a:xfrm>
              <a:prstGeom prst="line">
                <a:avLst/>
              </a:prstGeom>
              <a:noFill/>
              <a:ln w="19050">
                <a:solidFill>
                  <a:schemeClr val="tx1"/>
                </a:solidFill>
                <a:round/>
                <a:headEnd/>
                <a:tailEnd/>
              </a:ln>
              <a:effectLst/>
            </p:spPr>
            <p:txBody>
              <a:bodyPr wrap="none" anchor="ctr">
                <a:prstTxWarp prst="textNoShape">
                  <a:avLst/>
                </a:prstTxWarp>
              </a:bodyPr>
              <a:lstStyle/>
              <a:p>
                <a:endParaRPr lang="en-US" dirty="0"/>
              </a:p>
            </p:txBody>
          </p:sp>
          <p:sp>
            <p:nvSpPr>
              <p:cNvPr id="218145" name="Line 33"/>
              <p:cNvSpPr>
                <a:spLocks noChangeShapeType="1"/>
              </p:cNvSpPr>
              <p:nvPr/>
            </p:nvSpPr>
            <p:spPr bwMode="auto">
              <a:xfrm flipH="1">
                <a:off x="3840" y="2839"/>
                <a:ext cx="58" cy="329"/>
              </a:xfrm>
              <a:prstGeom prst="line">
                <a:avLst/>
              </a:prstGeom>
              <a:noFill/>
              <a:ln w="19050">
                <a:solidFill>
                  <a:schemeClr val="tx1"/>
                </a:solidFill>
                <a:round/>
                <a:headEnd/>
                <a:tailEnd/>
              </a:ln>
              <a:effectLst/>
            </p:spPr>
            <p:txBody>
              <a:bodyPr wrap="none" anchor="ctr">
                <a:prstTxWarp prst="textNoShape">
                  <a:avLst/>
                </a:prstTxWarp>
              </a:bodyPr>
              <a:lstStyle/>
              <a:p>
                <a:endParaRPr lang="en-US" dirty="0"/>
              </a:p>
            </p:txBody>
          </p:sp>
          <p:sp>
            <p:nvSpPr>
              <p:cNvPr id="218146" name="Line 34"/>
              <p:cNvSpPr>
                <a:spLocks noChangeShapeType="1"/>
              </p:cNvSpPr>
              <p:nvPr/>
            </p:nvSpPr>
            <p:spPr bwMode="auto">
              <a:xfrm>
                <a:off x="4713" y="2676"/>
                <a:ext cx="198" cy="463"/>
              </a:xfrm>
              <a:prstGeom prst="line">
                <a:avLst/>
              </a:prstGeom>
              <a:noFill/>
              <a:ln w="19050">
                <a:solidFill>
                  <a:schemeClr val="tx1"/>
                </a:solidFill>
                <a:round/>
                <a:headEnd/>
                <a:tailEnd/>
              </a:ln>
              <a:effectLst/>
            </p:spPr>
            <p:txBody>
              <a:bodyPr wrap="none" anchor="ctr">
                <a:prstTxWarp prst="textNoShape">
                  <a:avLst/>
                </a:prstTxWarp>
              </a:bodyPr>
              <a:lstStyle/>
              <a:p>
                <a:endParaRPr lang="en-US" dirty="0"/>
              </a:p>
            </p:txBody>
          </p:sp>
          <p:sp>
            <p:nvSpPr>
              <p:cNvPr id="218147" name="Text Box 35"/>
              <p:cNvSpPr txBox="1">
                <a:spLocks noChangeArrowheads="1"/>
              </p:cNvSpPr>
              <p:nvPr/>
            </p:nvSpPr>
            <p:spPr bwMode="auto">
              <a:xfrm>
                <a:off x="3999" y="1388"/>
                <a:ext cx="1725" cy="259"/>
              </a:xfrm>
              <a:prstGeom prst="rect">
                <a:avLst/>
              </a:prstGeom>
              <a:noFill/>
              <a:ln w="9525">
                <a:noFill/>
                <a:miter lim="800000"/>
                <a:headEnd/>
                <a:tailEnd/>
              </a:ln>
              <a:effectLst/>
            </p:spPr>
            <p:txBody>
              <a:bodyPr>
                <a:prstTxWarp prst="textNoShape">
                  <a:avLst/>
                </a:prstTxWarp>
              </a:bodyPr>
              <a:lstStyle/>
              <a:p>
                <a:pPr eaLnBrk="1" hangingPunct="1"/>
                <a:r>
                  <a:rPr lang="en-US" sz="1400" b="1" dirty="0">
                    <a:solidFill>
                      <a:srgbClr val="000000"/>
                    </a:solidFill>
                    <a:latin typeface="Arial" charset="0"/>
                  </a:rPr>
                  <a:t>Evapotranspiration decreases</a:t>
                </a:r>
              </a:p>
            </p:txBody>
          </p:sp>
        </p:grpSp>
        <p:sp>
          <p:nvSpPr>
            <p:cNvPr id="218148" name="Rectangle 36"/>
            <p:cNvSpPr>
              <a:spLocks noChangeArrowheads="1"/>
            </p:cNvSpPr>
            <p:nvPr/>
          </p:nvSpPr>
          <p:spPr bwMode="auto">
            <a:xfrm>
              <a:off x="2640" y="3024"/>
              <a:ext cx="720" cy="96"/>
            </a:xfrm>
            <a:prstGeom prst="rect">
              <a:avLst/>
            </a:prstGeom>
            <a:solidFill>
              <a:schemeClr val="bg1"/>
            </a:solidFill>
            <a:ln w="19050">
              <a:noFill/>
              <a:miter lim="800000"/>
              <a:headEnd/>
              <a:tailEnd/>
            </a:ln>
            <a:effectLst/>
          </p:spPr>
          <p:txBody>
            <a:bodyPr wrap="none" anchor="ctr">
              <a:prstTxWarp prst="textNoShape">
                <a:avLst/>
              </a:prstTxWarp>
            </a:bodyPr>
            <a:lstStyle/>
            <a:p>
              <a:endParaRPr lang="en-US" dirty="0"/>
            </a:p>
          </p:txBody>
        </p:sp>
      </p:grpSp>
      <p:sp>
        <p:nvSpPr>
          <p:cNvPr id="37" name="TextBox 36"/>
          <p:cNvSpPr txBox="1"/>
          <p:nvPr/>
        </p:nvSpPr>
        <p:spPr>
          <a:xfrm>
            <a:off x="7702580" y="6550223"/>
            <a:ext cx="1441420" cy="307777"/>
          </a:xfrm>
          <a:prstGeom prst="rect">
            <a:avLst/>
          </a:prstGeom>
          <a:noFill/>
        </p:spPr>
        <p:txBody>
          <a:bodyPr wrap="none" rtlCol="0">
            <a:spAutoFit/>
          </a:bodyPr>
          <a:lstStyle/>
          <a:p>
            <a:r>
              <a:rPr lang="en-US" sz="1400" dirty="0"/>
              <a:t>Fig. 13-29, p. 343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8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idx="1"/>
          </p:nvPr>
        </p:nvSpPr>
        <p:spPr/>
        <p:txBody>
          <a:bodyPr/>
          <a:lstStyle/>
          <a:p>
            <a:r>
              <a:rPr lang="en-US" dirty="0"/>
              <a:t>Dense population on coastal floodplain</a:t>
            </a:r>
          </a:p>
          <a:p>
            <a:r>
              <a:rPr lang="en-US" dirty="0"/>
              <a:t>Moderate floods maintain fertile soil</a:t>
            </a:r>
          </a:p>
          <a:p>
            <a:r>
              <a:rPr lang="en-US" dirty="0"/>
              <a:t>Increased frequency of large floods</a:t>
            </a:r>
          </a:p>
          <a:p>
            <a:r>
              <a:rPr lang="en-US" dirty="0"/>
              <a:t>Destruction of coastal wetlands </a:t>
            </a:r>
          </a:p>
          <a:p>
            <a:pPr lvl="1"/>
            <a:r>
              <a:rPr lang="en-US" dirty="0"/>
              <a:t>Mangrove forests cleared</a:t>
            </a:r>
          </a:p>
          <a:p>
            <a:pPr lvl="1"/>
            <a:r>
              <a:rPr lang="en-US" dirty="0"/>
              <a:t>Increase damages from storms</a:t>
            </a:r>
          </a:p>
          <a:p>
            <a:pPr lvl="1"/>
            <a:endParaRPr lang="en-US" dirty="0"/>
          </a:p>
        </p:txBody>
      </p:sp>
      <p:sp>
        <p:nvSpPr>
          <p:cNvPr id="77826" name="Rectangle 2"/>
          <p:cNvSpPr>
            <a:spLocks noGrp="1" noChangeArrowheads="1"/>
          </p:cNvSpPr>
          <p:nvPr>
            <p:ph type="title"/>
          </p:nvPr>
        </p:nvSpPr>
        <p:spPr/>
        <p:txBody>
          <a:bodyPr/>
          <a:lstStyle/>
          <a:p>
            <a:r>
              <a:rPr lang="en-US" dirty="0"/>
              <a:t>Case Study: Living Dangerously on Floodplains in Bangladesh</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idx="1"/>
          </p:nvPr>
        </p:nvSpPr>
        <p:spPr/>
        <p:txBody>
          <a:bodyPr/>
          <a:lstStyle/>
          <a:p>
            <a:r>
              <a:rPr lang="en-US" dirty="0"/>
              <a:t>Rely more on nature’s systems</a:t>
            </a:r>
          </a:p>
          <a:p>
            <a:pPr lvl="1"/>
            <a:r>
              <a:rPr lang="en-US" dirty="0"/>
              <a:t>Wetlands</a:t>
            </a:r>
          </a:p>
          <a:p>
            <a:pPr lvl="1"/>
            <a:r>
              <a:rPr lang="en-US" dirty="0"/>
              <a:t>Natural vegetation in watersheds</a:t>
            </a:r>
          </a:p>
          <a:p>
            <a:r>
              <a:rPr lang="en-US" dirty="0"/>
              <a:t>Rely less on engineering devices</a:t>
            </a:r>
          </a:p>
          <a:p>
            <a:pPr lvl="1"/>
            <a:r>
              <a:rPr lang="en-US" dirty="0"/>
              <a:t>Dams</a:t>
            </a:r>
          </a:p>
          <a:p>
            <a:pPr lvl="1"/>
            <a:r>
              <a:rPr lang="en-US" dirty="0"/>
              <a:t>Levees</a:t>
            </a:r>
          </a:p>
          <a:p>
            <a:pPr lvl="1"/>
            <a:r>
              <a:rPr lang="en-US" dirty="0"/>
              <a:t>Channelized streams</a:t>
            </a:r>
          </a:p>
        </p:txBody>
      </p:sp>
      <p:sp>
        <p:nvSpPr>
          <p:cNvPr id="78850" name="Rectangle 2"/>
          <p:cNvSpPr>
            <a:spLocks noGrp="1" noChangeArrowheads="1"/>
          </p:cNvSpPr>
          <p:nvPr>
            <p:ph type="title"/>
          </p:nvPr>
        </p:nvSpPr>
        <p:spPr/>
        <p:txBody>
          <a:bodyPr/>
          <a:lstStyle/>
          <a:p>
            <a:r>
              <a:rPr lang="en-US" dirty="0"/>
              <a:t>We Can Reduce Flood Risks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descr="13p344_f30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7588" y="131763"/>
            <a:ext cx="7086600" cy="659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4"/>
          <p:cNvSpPr>
            <a:spLocks noChangeArrowheads="1"/>
          </p:cNvSpPr>
          <p:nvPr/>
        </p:nvSpPr>
        <p:spPr bwMode="auto">
          <a:xfrm>
            <a:off x="7747000" y="6584950"/>
            <a:ext cx="1397000"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13-30, p. 344</a:t>
            </a:r>
          </a:p>
        </p:txBody>
      </p:sp>
      <p:sp>
        <p:nvSpPr>
          <p:cNvPr id="9" name="Text Box 5"/>
          <p:cNvSpPr txBox="1">
            <a:spLocks noChangeArrowheads="1"/>
          </p:cNvSpPr>
          <p:nvPr/>
        </p:nvSpPr>
        <p:spPr bwMode="auto">
          <a:xfrm>
            <a:off x="1171575" y="285750"/>
            <a:ext cx="370522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solidFill>
                  <a:schemeClr val="bg1"/>
                </a:solidFill>
              </a:rPr>
              <a:t>Solutions</a:t>
            </a:r>
          </a:p>
        </p:txBody>
      </p:sp>
      <p:sp>
        <p:nvSpPr>
          <p:cNvPr id="10" name="Text Box 6"/>
          <p:cNvSpPr txBox="1">
            <a:spLocks noChangeArrowheads="1"/>
          </p:cNvSpPr>
          <p:nvPr/>
        </p:nvSpPr>
        <p:spPr bwMode="auto">
          <a:xfrm>
            <a:off x="1171575" y="895350"/>
            <a:ext cx="33178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solidFill>
                  <a:srgbClr val="336633"/>
                </a:solidFill>
              </a:rPr>
              <a:t>Reducing Flood Damage</a:t>
            </a:r>
          </a:p>
        </p:txBody>
      </p:sp>
      <p:sp>
        <p:nvSpPr>
          <p:cNvPr id="11" name="Text Box 7"/>
          <p:cNvSpPr txBox="1">
            <a:spLocks noChangeArrowheads="1"/>
          </p:cNvSpPr>
          <p:nvPr/>
        </p:nvSpPr>
        <p:spPr bwMode="auto">
          <a:xfrm>
            <a:off x="1185863" y="1873250"/>
            <a:ext cx="221615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Preserve forests on watersheds</a:t>
            </a:r>
          </a:p>
        </p:txBody>
      </p:sp>
      <p:sp>
        <p:nvSpPr>
          <p:cNvPr id="12" name="Text Box 8"/>
          <p:cNvSpPr txBox="1">
            <a:spLocks noChangeArrowheads="1"/>
          </p:cNvSpPr>
          <p:nvPr/>
        </p:nvSpPr>
        <p:spPr bwMode="auto">
          <a:xfrm>
            <a:off x="5897563" y="1828800"/>
            <a:ext cx="1985962" cy="915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Straighten and deepen streams (channelization)</a:t>
            </a:r>
          </a:p>
        </p:txBody>
      </p:sp>
      <p:sp>
        <p:nvSpPr>
          <p:cNvPr id="13" name="Text Box 9"/>
          <p:cNvSpPr txBox="1">
            <a:spLocks noChangeArrowheads="1"/>
          </p:cNvSpPr>
          <p:nvPr/>
        </p:nvSpPr>
        <p:spPr bwMode="auto">
          <a:xfrm>
            <a:off x="1185863" y="1524000"/>
            <a:ext cx="1603375"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2000" b="1" dirty="0">
                <a:solidFill>
                  <a:srgbClr val="336633"/>
                </a:solidFill>
                <a:cs typeface="Arial" charset="0"/>
              </a:rPr>
              <a:t>Prevention</a:t>
            </a:r>
          </a:p>
        </p:txBody>
      </p:sp>
      <p:sp>
        <p:nvSpPr>
          <p:cNvPr id="14" name="Text Box 10"/>
          <p:cNvSpPr txBox="1">
            <a:spLocks noChangeArrowheads="1"/>
          </p:cNvSpPr>
          <p:nvPr/>
        </p:nvSpPr>
        <p:spPr bwMode="auto">
          <a:xfrm>
            <a:off x="5897563" y="1524000"/>
            <a:ext cx="1189037"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2000" b="1" dirty="0">
                <a:solidFill>
                  <a:srgbClr val="336633"/>
                </a:solidFill>
                <a:cs typeface="Arial" charset="0"/>
              </a:rPr>
              <a:t>Control</a:t>
            </a:r>
          </a:p>
        </p:txBody>
      </p:sp>
      <p:sp>
        <p:nvSpPr>
          <p:cNvPr id="15" name="Text Box 11"/>
          <p:cNvSpPr txBox="1">
            <a:spLocks noChangeArrowheads="1"/>
          </p:cNvSpPr>
          <p:nvPr/>
        </p:nvSpPr>
        <p:spPr bwMode="auto">
          <a:xfrm>
            <a:off x="1185863" y="2894013"/>
            <a:ext cx="2216150" cy="915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cs typeface="Arial" charset="0"/>
              </a:rPr>
              <a:t>Preserve and restore wetlands in </a:t>
            </a:r>
            <a:r>
              <a:rPr lang="en-US" sz="1800" b="1" dirty="0">
                <a:solidFill>
                  <a:srgbClr val="000000"/>
                </a:solidFill>
                <a:latin typeface="Lucida Grande" charset="0"/>
                <a:cs typeface="Arial" charset="0"/>
              </a:rPr>
              <a:t>fl</a:t>
            </a:r>
            <a:r>
              <a:rPr lang="en-US" sz="1800" b="1" dirty="0">
                <a:solidFill>
                  <a:srgbClr val="000000"/>
                </a:solidFill>
                <a:cs typeface="Arial" charset="0"/>
              </a:rPr>
              <a:t>oodplains</a:t>
            </a:r>
          </a:p>
        </p:txBody>
      </p:sp>
      <p:sp>
        <p:nvSpPr>
          <p:cNvPr id="16" name="Text Box 12"/>
          <p:cNvSpPr txBox="1">
            <a:spLocks noChangeArrowheads="1"/>
          </p:cNvSpPr>
          <p:nvPr/>
        </p:nvSpPr>
        <p:spPr bwMode="auto">
          <a:xfrm>
            <a:off x="1185863" y="4159250"/>
            <a:ext cx="229235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cs typeface="Arial" charset="0"/>
              </a:rPr>
              <a:t>Tax development on </a:t>
            </a:r>
            <a:r>
              <a:rPr lang="en-US" sz="1800" b="1" dirty="0">
                <a:solidFill>
                  <a:srgbClr val="000000"/>
                </a:solidFill>
                <a:latin typeface="Lucida Grande" charset="0"/>
                <a:cs typeface="Arial" charset="0"/>
              </a:rPr>
              <a:t>fl</a:t>
            </a:r>
            <a:r>
              <a:rPr lang="en-US" sz="1800" b="1" dirty="0">
                <a:solidFill>
                  <a:srgbClr val="000000"/>
                </a:solidFill>
                <a:cs typeface="Arial" charset="0"/>
              </a:rPr>
              <a:t>oodplains</a:t>
            </a:r>
          </a:p>
        </p:txBody>
      </p:sp>
      <p:sp>
        <p:nvSpPr>
          <p:cNvPr id="17" name="Text Box 13"/>
          <p:cNvSpPr txBox="1">
            <a:spLocks noChangeArrowheads="1"/>
          </p:cNvSpPr>
          <p:nvPr/>
        </p:nvSpPr>
        <p:spPr bwMode="auto">
          <a:xfrm>
            <a:off x="5897563" y="3810000"/>
            <a:ext cx="2036762" cy="915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Build levees or </a:t>
            </a:r>
            <a:r>
              <a:rPr lang="en-US" sz="1800" b="1">
                <a:solidFill>
                  <a:srgbClr val="000000"/>
                </a:solidFill>
                <a:latin typeface="Lucida Grande" charset="0"/>
                <a:cs typeface="Arial" charset="0"/>
              </a:rPr>
              <a:t>fl</a:t>
            </a:r>
            <a:r>
              <a:rPr lang="en-US" sz="1800" b="1">
                <a:solidFill>
                  <a:srgbClr val="000000"/>
                </a:solidFill>
                <a:cs typeface="Arial" charset="0"/>
              </a:rPr>
              <a:t>oodwalls along streams</a:t>
            </a:r>
          </a:p>
        </p:txBody>
      </p:sp>
      <p:sp>
        <p:nvSpPr>
          <p:cNvPr id="18" name="Text Box 14"/>
          <p:cNvSpPr txBox="1">
            <a:spLocks noChangeArrowheads="1"/>
          </p:cNvSpPr>
          <p:nvPr/>
        </p:nvSpPr>
        <p:spPr bwMode="auto">
          <a:xfrm>
            <a:off x="1185863" y="5048250"/>
            <a:ext cx="2595562" cy="1476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cs typeface="Arial" charset="0"/>
              </a:rPr>
              <a:t>Increase use of floodplains for sustainable agriculture and forestry </a:t>
            </a:r>
          </a:p>
        </p:txBody>
      </p:sp>
      <p:sp>
        <p:nvSpPr>
          <p:cNvPr id="19" name="Text Box 15"/>
          <p:cNvSpPr txBox="1">
            <a:spLocks noChangeArrowheads="1"/>
          </p:cNvSpPr>
          <p:nvPr/>
        </p:nvSpPr>
        <p:spPr bwMode="auto">
          <a:xfrm>
            <a:off x="5897563" y="5791200"/>
            <a:ext cx="147796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Build dams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Content Placeholder 2"/>
          <p:cNvSpPr>
            <a:spLocks noGrp="1"/>
          </p:cNvSpPr>
          <p:nvPr>
            <p:ph idx="1"/>
          </p:nvPr>
        </p:nvSpPr>
        <p:spPr/>
        <p:txBody>
          <a:bodyPr/>
          <a:lstStyle/>
          <a:p>
            <a:r>
              <a:rPr lang="en-US" dirty="0"/>
              <a:t>One of the major global environmental problems is the growing shortage of freshwater in many parts of the world</a:t>
            </a:r>
          </a:p>
          <a:p>
            <a:r>
              <a:rPr lang="en-US" dirty="0"/>
              <a:t>We can expand water supplies in water-short areas</a:t>
            </a:r>
          </a:p>
          <a:p>
            <a:pPr lvl="1"/>
            <a:r>
              <a:rPr lang="en-US" dirty="0"/>
              <a:t>Most important to reduce overall water use and use water much more efficiently</a:t>
            </a:r>
          </a:p>
        </p:txBody>
      </p:sp>
      <p:sp>
        <p:nvSpPr>
          <p:cNvPr id="80898" name="Title 1"/>
          <p:cNvSpPr>
            <a:spLocks noGrp="1"/>
          </p:cNvSpPr>
          <p:nvPr>
            <p:ph type="title"/>
          </p:nvPr>
        </p:nvSpPr>
        <p:spPr/>
        <p:txBody>
          <a:bodyPr/>
          <a:lstStyle/>
          <a:p>
            <a:r>
              <a:rPr lang="en-US" dirty="0"/>
              <a:t>Three Big Ideas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p:txBody>
          <a:bodyPr/>
          <a:lstStyle/>
          <a:p>
            <a:r>
              <a:rPr lang="en-US" dirty="0"/>
              <a:t>Water covers 71% of the earth’s surface</a:t>
            </a:r>
          </a:p>
          <a:p>
            <a:r>
              <a:rPr lang="en-US" dirty="0"/>
              <a:t>Poorly managed resource</a:t>
            </a:r>
          </a:p>
          <a:p>
            <a:pPr lvl="1"/>
            <a:r>
              <a:rPr lang="en-US" dirty="0"/>
              <a:t>Global health issue</a:t>
            </a:r>
          </a:p>
          <a:p>
            <a:pPr lvl="1"/>
            <a:r>
              <a:rPr lang="en-US" dirty="0"/>
              <a:t>Economic issue</a:t>
            </a:r>
          </a:p>
          <a:p>
            <a:pPr lvl="1"/>
            <a:r>
              <a:rPr lang="en-US" dirty="0"/>
              <a:t>National and global security issue</a:t>
            </a:r>
          </a:p>
          <a:p>
            <a:pPr lvl="1"/>
            <a:r>
              <a:rPr lang="en-US" dirty="0"/>
              <a:t>Environmental issue</a:t>
            </a:r>
          </a:p>
        </p:txBody>
      </p:sp>
      <p:sp>
        <p:nvSpPr>
          <p:cNvPr id="9218" name="Rectangle 2"/>
          <p:cNvSpPr>
            <a:spLocks noGrp="1" noChangeArrowheads="1"/>
          </p:cNvSpPr>
          <p:nvPr>
            <p:ph type="title"/>
          </p:nvPr>
        </p:nvSpPr>
        <p:spPr/>
        <p:txBody>
          <a:bodyPr>
            <a:normAutofit/>
          </a:bodyPr>
          <a:lstStyle/>
          <a:p>
            <a:r>
              <a:rPr lang="en-US" dirty="0"/>
              <a:t>Freshwater Is an Irreplaceable Resource That We Are Managing Poorly</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Content Placeholder 2"/>
          <p:cNvSpPr>
            <a:spLocks noGrp="1"/>
          </p:cNvSpPr>
          <p:nvPr>
            <p:ph idx="1"/>
          </p:nvPr>
        </p:nvSpPr>
        <p:spPr/>
        <p:txBody>
          <a:bodyPr/>
          <a:lstStyle/>
          <a:p>
            <a:r>
              <a:rPr lang="en-US" dirty="0"/>
              <a:t>We can use water more sustainably</a:t>
            </a:r>
          </a:p>
          <a:p>
            <a:pPr lvl="1"/>
            <a:r>
              <a:rPr lang="en-US" dirty="0"/>
              <a:t>Cut water losses</a:t>
            </a:r>
          </a:p>
          <a:p>
            <a:pPr lvl="1"/>
            <a:r>
              <a:rPr lang="en-US" dirty="0"/>
              <a:t>Raise water prices</a:t>
            </a:r>
          </a:p>
          <a:p>
            <a:pPr lvl="1"/>
            <a:r>
              <a:rPr lang="en-US" dirty="0"/>
              <a:t>Protect aquifers, forests, and other ecosystems that store and release water</a:t>
            </a:r>
          </a:p>
        </p:txBody>
      </p:sp>
      <p:sp>
        <p:nvSpPr>
          <p:cNvPr id="81922" name="Title 1"/>
          <p:cNvSpPr>
            <a:spLocks noGrp="1"/>
          </p:cNvSpPr>
          <p:nvPr>
            <p:ph type="title"/>
          </p:nvPr>
        </p:nvSpPr>
        <p:spPr/>
        <p:txBody>
          <a:bodyPr/>
          <a:lstStyle/>
          <a:p>
            <a:r>
              <a:rPr lang="en-US" dirty="0"/>
              <a:t>Three Big Ideas (cont’d.)</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Large dams and diversion projects help with:</a:t>
            </a:r>
          </a:p>
          <a:p>
            <a:pPr lvl="1"/>
            <a:r>
              <a:rPr lang="en-US" dirty="0"/>
              <a:t>Electricity, food, drinking water, and flood control</a:t>
            </a:r>
          </a:p>
          <a:p>
            <a:r>
              <a:rPr lang="en-US" dirty="0"/>
              <a:t>Large dams degrade aquatic natural capital</a:t>
            </a:r>
          </a:p>
          <a:p>
            <a:r>
              <a:rPr lang="en-US" dirty="0"/>
              <a:t>We need to:</a:t>
            </a:r>
          </a:p>
          <a:p>
            <a:pPr lvl="1"/>
            <a:r>
              <a:rPr lang="en-US" dirty="0"/>
              <a:t>Rely on solar energy for desalination</a:t>
            </a:r>
          </a:p>
          <a:p>
            <a:pPr lvl="1"/>
            <a:r>
              <a:rPr lang="en-US" dirty="0"/>
              <a:t>Recycle more water</a:t>
            </a:r>
          </a:p>
        </p:txBody>
      </p:sp>
      <p:sp>
        <p:nvSpPr>
          <p:cNvPr id="2" name="Title 1"/>
          <p:cNvSpPr>
            <a:spLocks noGrp="1"/>
          </p:cNvSpPr>
          <p:nvPr>
            <p:ph type="title"/>
          </p:nvPr>
        </p:nvSpPr>
        <p:spPr/>
        <p:txBody>
          <a:bodyPr/>
          <a:lstStyle/>
          <a:p>
            <a:r>
              <a:rPr lang="en-US" dirty="0"/>
              <a:t>Tying It All Together: The Colorado River and Sustainability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p:txBody>
          <a:bodyPr/>
          <a:lstStyle/>
          <a:p>
            <a:r>
              <a:rPr lang="en-US" dirty="0"/>
              <a:t>Freshwater availability – 0.024%</a:t>
            </a:r>
          </a:p>
          <a:p>
            <a:pPr lvl="1"/>
            <a:r>
              <a:rPr lang="en-US" dirty="0"/>
              <a:t>Groundwater, lakes, rivers, and streams</a:t>
            </a:r>
          </a:p>
          <a:p>
            <a:r>
              <a:rPr lang="en-US" dirty="0"/>
              <a:t>Hydrologic cycle </a:t>
            </a:r>
          </a:p>
          <a:p>
            <a:pPr lvl="1"/>
            <a:r>
              <a:rPr lang="en-US" dirty="0"/>
              <a:t>Movement of water in the seas, land, and air</a:t>
            </a:r>
          </a:p>
          <a:p>
            <a:pPr lvl="1"/>
            <a:r>
              <a:rPr lang="en-US" dirty="0"/>
              <a:t>Driven by solar energy and gravity</a:t>
            </a:r>
          </a:p>
          <a:p>
            <a:pPr lvl="1"/>
            <a:r>
              <a:rPr lang="en-US" dirty="0"/>
              <a:t>Distributed unevenly</a:t>
            </a:r>
          </a:p>
          <a:p>
            <a:r>
              <a:rPr lang="en-US" dirty="0"/>
              <a:t>Humans can alter the hydrologic cycle</a:t>
            </a:r>
          </a:p>
          <a:p>
            <a:pPr lvl="1"/>
            <a:r>
              <a:rPr lang="en-US" dirty="0"/>
              <a:t>Withdrawing water, polluting, climate change</a:t>
            </a:r>
          </a:p>
        </p:txBody>
      </p:sp>
      <p:sp>
        <p:nvSpPr>
          <p:cNvPr id="12290" name="Rectangle 2"/>
          <p:cNvSpPr>
            <a:spLocks noGrp="1" noChangeArrowheads="1"/>
          </p:cNvSpPr>
          <p:nvPr>
            <p:ph type="title"/>
          </p:nvPr>
        </p:nvSpPr>
        <p:spPr/>
        <p:txBody>
          <a:bodyPr/>
          <a:lstStyle/>
          <a:p>
            <a:r>
              <a:rPr lang="en-US" dirty="0"/>
              <a:t>Most of the Earth’s Freshwater Is Not Available to Us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847013" y="6584950"/>
            <a:ext cx="1311275"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13-4, p. 320</a:t>
            </a:r>
          </a:p>
        </p:txBody>
      </p:sp>
      <p:pic>
        <p:nvPicPr>
          <p:cNvPr id="5" name="Picture 1" descr="13p320_f0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850" y="152400"/>
            <a:ext cx="7734300" cy="623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PTVERSION" val="XP"/>
  <p:tag name="ISGAMESHOW" val="False"/>
</p:tagLst>
</file>

<file path=ppt/theme/theme1.xml><?xml version="1.0" encoding="utf-8"?>
<a:theme xmlns:a="http://schemas.openxmlformats.org/drawingml/2006/main" name="2_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4515</TotalTime>
  <Words>3371</Words>
  <Application>Microsoft Macintosh PowerPoint</Application>
  <PresentationFormat>On-screen Show (4:3)</PresentationFormat>
  <Paragraphs>487</Paragraphs>
  <Slides>71</Slides>
  <Notes>60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71</vt:i4>
      </vt:variant>
    </vt:vector>
  </HeadingPairs>
  <TitlesOfParts>
    <vt:vector size="79" baseType="lpstr">
      <vt:lpstr>ＭＳ Ｐゴシック</vt:lpstr>
      <vt:lpstr>Arial</vt:lpstr>
      <vt:lpstr>Calibri</vt:lpstr>
      <vt:lpstr>Frutiger LT Std 45 Light</vt:lpstr>
      <vt:lpstr>FrutigerLTStd-Light</vt:lpstr>
      <vt:lpstr>Lucida Grande</vt:lpstr>
      <vt:lpstr>Vrinda</vt:lpstr>
      <vt:lpstr>2_Office Theme</vt:lpstr>
      <vt:lpstr>13</vt:lpstr>
      <vt:lpstr>Case Study: The Colorado River Story</vt:lpstr>
      <vt:lpstr>Case Study: The Colorado River Story (cont’d.)</vt:lpstr>
      <vt:lpstr>The Colorado River Basin</vt:lpstr>
      <vt:lpstr>PowerPoint Presentation</vt:lpstr>
      <vt:lpstr>13-1 Will We Have Enough Usable Water?</vt:lpstr>
      <vt:lpstr>Freshwater Is an Irreplaceable Resource That We Are Managing Poorly</vt:lpstr>
      <vt:lpstr>Most of the Earth’s Freshwater Is Not Available to Us</vt:lpstr>
      <vt:lpstr>PowerPoint Presentation</vt:lpstr>
      <vt:lpstr>Groundwater and Surface Water Are Critical Resources</vt:lpstr>
      <vt:lpstr>Groundwater and Surface Water Are Critical Resources (cont’d.)</vt:lpstr>
      <vt:lpstr>We Are Using Increasing Amounts of the World’s Reliable Runoff</vt:lpstr>
      <vt:lpstr>We Are Using Increasing Amounts of the World’s Reliable Runoff (cont’d.)</vt:lpstr>
      <vt:lpstr>PowerPoint Presentation</vt:lpstr>
      <vt:lpstr>Case Study: Freshwater Resources in the United States</vt:lpstr>
      <vt:lpstr>PowerPoint Presentation</vt:lpstr>
      <vt:lpstr>Freshwater Shortages Will Grow</vt:lpstr>
      <vt:lpstr>PowerPoint Presentation</vt:lpstr>
      <vt:lpstr>PowerPoint Presentation</vt:lpstr>
      <vt:lpstr>There Are Ways to Increase Freshwater Supplies</vt:lpstr>
      <vt:lpstr>13-2 Is Groundwater a Sustainable Resource? </vt:lpstr>
      <vt:lpstr>Groundwater is Being Withdrawn Faster Than It Is Replenished in Some Areas</vt:lpstr>
      <vt:lpstr>PowerPoint Presentation</vt:lpstr>
      <vt:lpstr>Case Study: Overpumping the Ogallala</vt:lpstr>
      <vt:lpstr>PowerPoint Presentation</vt:lpstr>
      <vt:lpstr>Overpumping Aquifers Has Several Harmful Effects</vt:lpstr>
      <vt:lpstr>PowerPoint Presentation</vt:lpstr>
      <vt:lpstr>PowerPoint Presentation</vt:lpstr>
      <vt:lpstr>Deep Aquifers Might Be Tapped</vt:lpstr>
      <vt:lpstr>13-3 Can Surface Water Resources Be Expanded? </vt:lpstr>
      <vt:lpstr>Use of Large Dams Provides Benefits and Creates Problems</vt:lpstr>
      <vt:lpstr>Use of Large Dams Provides Benefits and Creates Problems (cont’d.)</vt:lpstr>
      <vt:lpstr>Use of Large Dams Provides Benefits and Creates Problems (cont’d.)</vt:lpstr>
      <vt:lpstr>PowerPoint Presentation</vt:lpstr>
      <vt:lpstr>PowerPoint Presentation</vt:lpstr>
      <vt:lpstr>How Dams Can Kill an Estuary</vt:lpstr>
      <vt:lpstr>How Dams Can Kill an Estuary (cont’d.)</vt:lpstr>
      <vt:lpstr>PowerPoint Presentation</vt:lpstr>
      <vt:lpstr>13-4 Can Water Transfers Be Used to Expand Water Supplies? </vt:lpstr>
      <vt:lpstr>Water Transfers Can Be Inefficient and Environmentally Harmful</vt:lpstr>
      <vt:lpstr>PowerPoint Presentation</vt:lpstr>
      <vt:lpstr>PowerPoint Presentation</vt:lpstr>
      <vt:lpstr>Case Study: The Aral Sea Disaster</vt:lpstr>
      <vt:lpstr>Case Study: The Aral Sea Disaster (cont’d.)</vt:lpstr>
      <vt:lpstr>PowerPoint Presentation</vt:lpstr>
      <vt:lpstr>13-5 Is Desalination a Useful Way to Expand Water Supplies?  </vt:lpstr>
      <vt:lpstr>Removing Salt from Seawater Is Costly and Has Harmful Effects</vt:lpstr>
      <vt:lpstr>Removing Salt from Seawater Is Costly and Has Harmful Effects (cont’d.)</vt:lpstr>
      <vt:lpstr>13-6 How Can We Use Freshwater More Sustainably?</vt:lpstr>
      <vt:lpstr>Reducing Freshwater Losses Can Provide Many Benefits</vt:lpstr>
      <vt:lpstr>We Can Improve Efficiency in Irrigation</vt:lpstr>
      <vt:lpstr>PowerPoint Presentation</vt:lpstr>
      <vt:lpstr>PowerPoint Presentation</vt:lpstr>
      <vt:lpstr>Poor Farmers Conserve Water Using Low-Tech Methods</vt:lpstr>
      <vt:lpstr>PowerPoint Presentation</vt:lpstr>
      <vt:lpstr>We Can Cut Freshwater Losses in Industry  and Homes</vt:lpstr>
      <vt:lpstr>Solutions: Reducing Water Waste</vt:lpstr>
      <vt:lpstr>PowerPoint Presentation</vt:lpstr>
      <vt:lpstr>We Can Use Less Water to Remove Wastes</vt:lpstr>
      <vt:lpstr>We Can Each Help Out in Using Water More Sustainably </vt:lpstr>
      <vt:lpstr>PowerPoint Presentation</vt:lpstr>
      <vt:lpstr>13-7 How Can We Reduce the Threat  of Flooding?</vt:lpstr>
      <vt:lpstr>Some Areas Get Too Much Water from Flooding</vt:lpstr>
      <vt:lpstr>Some Areas Get Too Much Water from Flooding (cont’d.)</vt:lpstr>
      <vt:lpstr>PowerPoint Presentation</vt:lpstr>
      <vt:lpstr>Case Study: Living Dangerously on Floodplains in Bangladesh</vt:lpstr>
      <vt:lpstr>We Can Reduce Flood Risks</vt:lpstr>
      <vt:lpstr>PowerPoint Presentation</vt:lpstr>
      <vt:lpstr>Three Big Ideas</vt:lpstr>
      <vt:lpstr>Three Big Ideas (cont’d.)</vt:lpstr>
      <vt:lpstr>Tying It All Together: The Colorado River and Sustainability</vt:lpstr>
    </vt:vector>
  </TitlesOfParts>
  <Company>LMP Media</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dc:creator>
  <cp:lastModifiedBy>Microsoft Office User</cp:lastModifiedBy>
  <cp:revision>275</cp:revision>
  <dcterms:created xsi:type="dcterms:W3CDTF">2013-09-24T20:10:10Z</dcterms:created>
  <dcterms:modified xsi:type="dcterms:W3CDTF">2020-01-29T19:03:41Z</dcterms:modified>
</cp:coreProperties>
</file>